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0B9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‹N°›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0B9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‹N°›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0B9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‹N°›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0B9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‹N°›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0B9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‹N°›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1027" y="314071"/>
            <a:ext cx="5409945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9275" y="1770101"/>
            <a:ext cx="9553448" cy="1398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48429" y="6470371"/>
            <a:ext cx="319405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76278" y="6465650"/>
            <a:ext cx="23749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0B9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‹N°›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djeumeni@assnat.c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99721" y="6478350"/>
            <a:ext cx="7556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200" b="1" spc="-75" dirty="0">
                <a:solidFill>
                  <a:srgbClr val="40B9D2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5719"/>
            <a:ext cx="12192000" cy="6812280"/>
            <a:chOff x="0" y="45719"/>
            <a:chExt cx="12192000" cy="6812280"/>
          </a:xfrm>
        </p:grpSpPr>
        <p:sp>
          <p:nvSpPr>
            <p:cNvPr id="4" name="object 4"/>
            <p:cNvSpPr/>
            <p:nvPr/>
          </p:nvSpPr>
          <p:spPr>
            <a:xfrm>
              <a:off x="0" y="45719"/>
              <a:ext cx="12191999" cy="68122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4627" y="457200"/>
              <a:ext cx="2199131" cy="2142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1060" y="1449311"/>
              <a:ext cx="4005072" cy="1016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6047" y="982980"/>
              <a:ext cx="3084576" cy="7726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8804" y="233197"/>
              <a:ext cx="3296412" cy="5288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85519" y="298170"/>
            <a:ext cx="3684270" cy="20034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34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RÉPUBLIQUE DU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CAMEROUN</a:t>
            </a:r>
            <a:endParaRPr sz="1600">
              <a:latin typeface="Times New Roman"/>
              <a:cs typeface="Times New Roman"/>
            </a:endParaRPr>
          </a:p>
          <a:p>
            <a:pPr marR="309245" algn="ctr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Paix-Travail-Patrie</a:t>
            </a:r>
            <a:endParaRPr sz="1800">
              <a:latin typeface="Times New Roman"/>
              <a:cs typeface="Times New Roman"/>
            </a:endParaRPr>
          </a:p>
          <a:p>
            <a:pPr marR="306705" algn="ctr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***********</a:t>
            </a:r>
            <a:endParaRPr sz="1800">
              <a:latin typeface="Times New Roman"/>
              <a:cs typeface="Times New Roman"/>
            </a:endParaRPr>
          </a:p>
          <a:p>
            <a:pPr marL="374650">
              <a:lnSpc>
                <a:spcPts val="1610"/>
              </a:lnSpc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ASSEMBLÉE</a:t>
            </a:r>
            <a:r>
              <a:rPr sz="1600" b="1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NATIONALE</a:t>
            </a:r>
            <a:endParaRPr sz="1600">
              <a:latin typeface="Georgia"/>
              <a:cs typeface="Georgia"/>
            </a:endParaRPr>
          </a:p>
          <a:p>
            <a:pPr marL="1233805">
              <a:lnSpc>
                <a:spcPts val="1835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**********</a:t>
            </a: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CABINET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PARLEMENTAIRE</a:t>
            </a:r>
            <a:r>
              <a:rPr sz="1600" b="1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HONORABLE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DJEUMENI</a:t>
            </a:r>
            <a:r>
              <a:rPr sz="1600" b="1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BÉNILDE</a:t>
            </a:r>
            <a:endParaRPr sz="1600">
              <a:latin typeface="Georgia"/>
              <a:cs typeface="Georgia"/>
            </a:endParaRPr>
          </a:p>
          <a:p>
            <a:pPr marL="133223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**********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69480" y="245389"/>
            <a:ext cx="4005579" cy="2185670"/>
            <a:chOff x="7269480" y="245389"/>
            <a:chExt cx="4005579" cy="2185670"/>
          </a:xfrm>
        </p:grpSpPr>
        <p:sp>
          <p:nvSpPr>
            <p:cNvPr id="11" name="object 11"/>
            <p:cNvSpPr/>
            <p:nvPr/>
          </p:nvSpPr>
          <p:spPr>
            <a:xfrm>
              <a:off x="7269480" y="1414259"/>
              <a:ext cx="4005072" cy="10165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3588" y="967739"/>
              <a:ext cx="2791968" cy="772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73340" y="245389"/>
              <a:ext cx="3026663" cy="52880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57388" y="524268"/>
              <a:ext cx="2513076" cy="8564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70775" y="287217"/>
            <a:ext cx="3684270" cy="19792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184150" algn="ctr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REPUBLIC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CAMEROON</a:t>
            </a:r>
            <a:endParaRPr sz="1600">
              <a:latin typeface="Times New Roman"/>
              <a:cs typeface="Times New Roman"/>
            </a:endParaRPr>
          </a:p>
          <a:p>
            <a:pPr marL="7620"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Peace-work-Fatherland</a:t>
            </a:r>
            <a:endParaRPr sz="1800">
              <a:latin typeface="Times New Roman"/>
              <a:cs typeface="Times New Roman"/>
            </a:endParaRPr>
          </a:p>
          <a:p>
            <a:pPr marL="8255" algn="ctr">
              <a:lnSpc>
                <a:spcPts val="1875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**********</a:t>
            </a:r>
            <a:endParaRPr sz="1800">
              <a:latin typeface="Times New Roman"/>
              <a:cs typeface="Times New Roman"/>
            </a:endParaRPr>
          </a:p>
          <a:p>
            <a:pPr marL="361315" algn="ctr">
              <a:lnSpc>
                <a:spcPts val="1635"/>
              </a:lnSpc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NATIONAL</a:t>
            </a: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ASSEMBLY</a:t>
            </a:r>
            <a:endParaRPr sz="1600">
              <a:latin typeface="Georgia"/>
              <a:cs typeface="Georgia"/>
            </a:endParaRPr>
          </a:p>
          <a:p>
            <a:pPr marL="362585" algn="ctr">
              <a:lnSpc>
                <a:spcPts val="1755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*********</a:t>
            </a: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ts val="1755"/>
              </a:lnSpc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PARLIAMENTARY CABINET</a:t>
            </a:r>
            <a:r>
              <a:rPr sz="1600" b="1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HONORABLE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DJEUMENI</a:t>
            </a:r>
            <a:r>
              <a:rPr sz="1600" b="1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BENILDE</a:t>
            </a:r>
            <a:endParaRPr sz="16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**********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855773" y="2581973"/>
            <a:ext cx="3239135" cy="928369"/>
            <a:chOff x="8855773" y="2581973"/>
            <a:chExt cx="3239135" cy="928369"/>
          </a:xfrm>
        </p:grpSpPr>
        <p:sp>
          <p:nvSpPr>
            <p:cNvPr id="17" name="object 17"/>
            <p:cNvSpPr/>
            <p:nvPr/>
          </p:nvSpPr>
          <p:spPr>
            <a:xfrm>
              <a:off x="8860535" y="2586735"/>
              <a:ext cx="3229610" cy="918844"/>
            </a:xfrm>
            <a:custGeom>
              <a:avLst/>
              <a:gdLst/>
              <a:ahLst/>
              <a:cxnLst/>
              <a:rect l="l" t="t" r="r" b="b"/>
              <a:pathLst>
                <a:path w="3229609" h="918845">
                  <a:moveTo>
                    <a:pt x="515874" y="0"/>
                  </a:moveTo>
                  <a:lnTo>
                    <a:pt x="538226" y="136651"/>
                  </a:lnTo>
                  <a:lnTo>
                    <a:pt x="0" y="136651"/>
                  </a:lnTo>
                  <a:lnTo>
                    <a:pt x="0" y="918463"/>
                  </a:lnTo>
                  <a:lnTo>
                    <a:pt x="3229356" y="918463"/>
                  </a:lnTo>
                  <a:lnTo>
                    <a:pt x="3229356" y="136651"/>
                  </a:lnTo>
                  <a:lnTo>
                    <a:pt x="1345565" y="136651"/>
                  </a:lnTo>
                  <a:lnTo>
                    <a:pt x="515874" y="0"/>
                  </a:lnTo>
                  <a:close/>
                </a:path>
              </a:pathLst>
            </a:custGeom>
            <a:solidFill>
              <a:srgbClr val="F9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60535" y="2586735"/>
              <a:ext cx="3229610" cy="918844"/>
            </a:xfrm>
            <a:custGeom>
              <a:avLst/>
              <a:gdLst/>
              <a:ahLst/>
              <a:cxnLst/>
              <a:rect l="l" t="t" r="r" b="b"/>
              <a:pathLst>
                <a:path w="3229609" h="918845">
                  <a:moveTo>
                    <a:pt x="0" y="136651"/>
                  </a:moveTo>
                  <a:lnTo>
                    <a:pt x="538226" y="136651"/>
                  </a:lnTo>
                  <a:lnTo>
                    <a:pt x="515874" y="0"/>
                  </a:lnTo>
                  <a:lnTo>
                    <a:pt x="1345565" y="136651"/>
                  </a:lnTo>
                  <a:lnTo>
                    <a:pt x="3229356" y="136651"/>
                  </a:lnTo>
                  <a:lnTo>
                    <a:pt x="3229356" y="266953"/>
                  </a:lnTo>
                  <a:lnTo>
                    <a:pt x="3229356" y="462406"/>
                  </a:lnTo>
                  <a:lnTo>
                    <a:pt x="3229356" y="918463"/>
                  </a:lnTo>
                  <a:lnTo>
                    <a:pt x="1345565" y="918463"/>
                  </a:lnTo>
                  <a:lnTo>
                    <a:pt x="538226" y="918463"/>
                  </a:lnTo>
                  <a:lnTo>
                    <a:pt x="0" y="918463"/>
                  </a:lnTo>
                  <a:lnTo>
                    <a:pt x="0" y="462406"/>
                  </a:lnTo>
                  <a:lnTo>
                    <a:pt x="0" y="266953"/>
                  </a:lnTo>
                  <a:lnTo>
                    <a:pt x="0" y="13665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067545" y="2709417"/>
            <a:ext cx="2817495" cy="12157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57810" marR="5080" indent="-245745">
              <a:lnSpc>
                <a:spcPts val="3020"/>
              </a:lnSpc>
              <a:spcBef>
                <a:spcPts val="480"/>
              </a:spcBef>
            </a:pPr>
            <a:r>
              <a:rPr sz="2800" spc="-615" dirty="0">
                <a:solidFill>
                  <a:srgbClr val="252525"/>
                </a:solidFill>
                <a:latin typeface="Arial"/>
                <a:cs typeface="Arial"/>
              </a:rPr>
              <a:t>La </a:t>
            </a:r>
            <a:r>
              <a:rPr lang="fr-FR" sz="2800" spc="-61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800" spc="-345" dirty="0" err="1">
                <a:solidFill>
                  <a:srgbClr val="252525"/>
                </a:solidFill>
                <a:latin typeface="Arial"/>
                <a:cs typeface="Arial"/>
              </a:rPr>
              <a:t>représentation</a:t>
            </a:r>
            <a:r>
              <a:rPr sz="2800" spc="-3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fr-FR" sz="2800" spc="-3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560" dirty="0">
                <a:solidFill>
                  <a:srgbClr val="252525"/>
                </a:solidFill>
                <a:latin typeface="Arial"/>
                <a:cs typeface="Arial"/>
              </a:rPr>
              <a:t>au </a:t>
            </a:r>
            <a:r>
              <a:rPr lang="fr-FR" sz="2800" spc="-5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430" dirty="0">
                <a:solidFill>
                  <a:srgbClr val="252525"/>
                </a:solidFill>
                <a:latin typeface="Arial"/>
                <a:cs typeface="Arial"/>
              </a:rPr>
              <a:t>plus  </a:t>
            </a:r>
            <a:r>
              <a:rPr sz="2800" spc="-370" dirty="0">
                <a:solidFill>
                  <a:srgbClr val="252525"/>
                </a:solidFill>
                <a:latin typeface="Arial"/>
                <a:cs typeface="Arial"/>
              </a:rPr>
              <a:t>pr</a:t>
            </a:r>
            <a:r>
              <a:rPr lang="fr-FR" sz="2800" spc="-370" dirty="0">
                <a:solidFill>
                  <a:srgbClr val="252525"/>
                </a:solidFill>
                <a:latin typeface="Arial"/>
                <a:cs typeface="Arial"/>
              </a:rPr>
              <a:t>è</a:t>
            </a:r>
            <a:r>
              <a:rPr sz="2800" spc="-370" dirty="0">
                <a:solidFill>
                  <a:srgbClr val="252525"/>
                </a:solidFill>
                <a:latin typeface="Arial"/>
                <a:cs typeface="Arial"/>
              </a:rPr>
              <a:t>s </a:t>
            </a:r>
            <a:r>
              <a:rPr lang="fr-FR" sz="2800" spc="-3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509" dirty="0">
                <a:solidFill>
                  <a:srgbClr val="252525"/>
                </a:solidFill>
                <a:latin typeface="Arial"/>
                <a:cs typeface="Arial"/>
              </a:rPr>
              <a:t>des</a:t>
            </a:r>
            <a:r>
              <a:rPr sz="2800" spc="-48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415" dirty="0">
                <a:solidFill>
                  <a:srgbClr val="252525"/>
                </a:solidFill>
                <a:latin typeface="Arial"/>
                <a:cs typeface="Arial"/>
              </a:rPr>
              <a:t>populations.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-5397" y="5881052"/>
            <a:ext cx="12176125" cy="753110"/>
            <a:chOff x="-5397" y="5881052"/>
            <a:chExt cx="12176125" cy="753110"/>
          </a:xfrm>
        </p:grpSpPr>
        <p:sp>
          <p:nvSpPr>
            <p:cNvPr id="21" name="object 21"/>
            <p:cNvSpPr/>
            <p:nvPr/>
          </p:nvSpPr>
          <p:spPr>
            <a:xfrm>
              <a:off x="0" y="5886450"/>
              <a:ext cx="12165330" cy="742315"/>
            </a:xfrm>
            <a:custGeom>
              <a:avLst/>
              <a:gdLst/>
              <a:ahLst/>
              <a:cxnLst/>
              <a:rect l="l" t="t" r="r" b="b"/>
              <a:pathLst>
                <a:path w="12165330" h="742315">
                  <a:moveTo>
                    <a:pt x="1216533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12165330" y="742188"/>
                  </a:lnTo>
                  <a:lnTo>
                    <a:pt x="1216533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86450"/>
              <a:ext cx="12165330" cy="742315"/>
            </a:xfrm>
            <a:custGeom>
              <a:avLst/>
              <a:gdLst/>
              <a:ahLst/>
              <a:cxnLst/>
              <a:rect l="l" t="t" r="r" b="b"/>
              <a:pathLst>
                <a:path w="12165330" h="742315">
                  <a:moveTo>
                    <a:pt x="0" y="742188"/>
                  </a:moveTo>
                  <a:lnTo>
                    <a:pt x="12165330" y="742188"/>
                  </a:lnTo>
                  <a:lnTo>
                    <a:pt x="12165330" y="0"/>
                  </a:lnTo>
                  <a:lnTo>
                    <a:pt x="0" y="0"/>
                  </a:lnTo>
                </a:path>
              </a:pathLst>
            </a:custGeom>
            <a:ln w="10794">
              <a:solidFill>
                <a:srgbClr val="688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0" y="5921755"/>
            <a:ext cx="121602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2240" algn="ctr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solidFill>
                  <a:srgbClr val="FFFFFF"/>
                </a:solidFill>
                <a:latin typeface="Georgia"/>
                <a:cs typeface="Georgia"/>
              </a:rPr>
              <a:t>RAPPORT </a:t>
            </a:r>
            <a:r>
              <a:rPr sz="2000" b="1" spc="55" dirty="0">
                <a:solidFill>
                  <a:srgbClr val="FFFFFF"/>
                </a:solidFill>
                <a:latin typeface="Georgia"/>
                <a:cs typeface="Georgia"/>
              </a:rPr>
              <a:t>D’ACTIVITÉ</a:t>
            </a:r>
            <a:r>
              <a:rPr sz="2000" b="1" spc="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55" dirty="0">
                <a:solidFill>
                  <a:srgbClr val="FFFFFF"/>
                </a:solidFill>
                <a:latin typeface="Georgia"/>
                <a:cs typeface="Georgia"/>
              </a:rPr>
              <a:t>PARLEMENTAIRE</a:t>
            </a:r>
            <a:endParaRPr sz="2000">
              <a:latin typeface="Georgia"/>
              <a:cs typeface="Georgia"/>
            </a:endParaRPr>
          </a:p>
          <a:p>
            <a:pPr marR="144780" algn="ctr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Georgia"/>
                <a:cs typeface="Georgia"/>
              </a:rPr>
              <a:t>ANNÉE </a:t>
            </a:r>
            <a:r>
              <a:rPr sz="2000" b="1" spc="25" dirty="0">
                <a:solidFill>
                  <a:srgbClr val="FFFFFF"/>
                </a:solidFill>
                <a:latin typeface="Georgia"/>
                <a:cs typeface="Georgia"/>
              </a:rPr>
              <a:t>LÉGISLATIVE</a:t>
            </a:r>
            <a:r>
              <a:rPr sz="2000" b="1" spc="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Georgia"/>
                <a:cs typeface="Georgia"/>
              </a:rPr>
              <a:t>2021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861297" y="3516629"/>
            <a:ext cx="3229610" cy="1015365"/>
            <a:chOff x="8861297" y="3516629"/>
            <a:chExt cx="3229610" cy="1015365"/>
          </a:xfrm>
        </p:grpSpPr>
        <p:sp>
          <p:nvSpPr>
            <p:cNvPr id="25" name="object 25"/>
            <p:cNvSpPr/>
            <p:nvPr/>
          </p:nvSpPr>
          <p:spPr>
            <a:xfrm>
              <a:off x="8861297" y="3516629"/>
              <a:ext cx="3229610" cy="1015365"/>
            </a:xfrm>
            <a:custGeom>
              <a:avLst/>
              <a:gdLst/>
              <a:ahLst/>
              <a:cxnLst/>
              <a:rect l="l" t="t" r="r" b="b"/>
              <a:pathLst>
                <a:path w="3229609" h="1015364">
                  <a:moveTo>
                    <a:pt x="3229355" y="0"/>
                  </a:moveTo>
                  <a:lnTo>
                    <a:pt x="0" y="0"/>
                  </a:lnTo>
                  <a:lnTo>
                    <a:pt x="0" y="1014984"/>
                  </a:lnTo>
                  <a:lnTo>
                    <a:pt x="3229355" y="1014984"/>
                  </a:lnTo>
                  <a:lnTo>
                    <a:pt x="322935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29115" y="3569207"/>
              <a:ext cx="265175" cy="2758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32163" y="3915155"/>
              <a:ext cx="254507" cy="2194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861297" y="3516629"/>
            <a:ext cx="3229610" cy="1015365"/>
          </a:xfrm>
          <a:prstGeom prst="rect">
            <a:avLst/>
          </a:prstGeom>
          <a:ln w="10794">
            <a:solidFill>
              <a:srgbClr val="2C879A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545"/>
              </a:spcBef>
            </a:pPr>
            <a:r>
              <a:rPr sz="1600" b="1" i="1" spc="-120" dirty="0">
                <a:solidFill>
                  <a:srgbClr val="FFFFFF"/>
                </a:solidFill>
                <a:latin typeface="Verdana"/>
                <a:cs typeface="Verdana"/>
              </a:rPr>
              <a:t>699 </a:t>
            </a:r>
            <a:r>
              <a:rPr sz="1600" b="1" i="1" spc="-125" dirty="0">
                <a:solidFill>
                  <a:srgbClr val="FFFFFF"/>
                </a:solidFill>
                <a:latin typeface="Verdana"/>
                <a:cs typeface="Verdana"/>
              </a:rPr>
              <a:t>99 61</a:t>
            </a:r>
            <a:r>
              <a:rPr sz="1600" b="1" i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25" dirty="0">
                <a:solidFill>
                  <a:srgbClr val="FFFFFF"/>
                </a:solidFill>
                <a:latin typeface="Verdana"/>
                <a:cs typeface="Verdana"/>
              </a:rPr>
              <a:t>33</a:t>
            </a:r>
            <a:endParaRPr sz="1600">
              <a:latin typeface="Verdana"/>
              <a:cs typeface="Verdana"/>
            </a:endParaRPr>
          </a:p>
          <a:p>
            <a:pPr marL="425450">
              <a:lnSpc>
                <a:spcPct val="100000"/>
              </a:lnSpc>
              <a:spcBef>
                <a:spcPts val="755"/>
              </a:spcBef>
            </a:pPr>
            <a:r>
              <a:rPr sz="1400" b="1" i="1" spc="-105" dirty="0">
                <a:solidFill>
                  <a:srgbClr val="FFFFFF"/>
                </a:solidFill>
                <a:latin typeface="Verdana"/>
                <a:cs typeface="Verdana"/>
                <a:hlinkClick r:id="rId13"/>
              </a:rPr>
              <a:t>djeumeni@assnat.cm</a:t>
            </a:r>
            <a:endParaRPr sz="1400">
              <a:latin typeface="Verdana"/>
              <a:cs typeface="Verdana"/>
            </a:endParaRPr>
          </a:p>
          <a:p>
            <a:pPr marL="425450">
              <a:lnSpc>
                <a:spcPct val="100000"/>
              </a:lnSpc>
              <a:spcBef>
                <a:spcPts val="935"/>
              </a:spcBef>
            </a:pPr>
            <a:r>
              <a:rPr sz="1400" b="1" i="1" spc="-75" dirty="0">
                <a:solidFill>
                  <a:srgbClr val="FFFFFF"/>
                </a:solidFill>
                <a:latin typeface="Verdana"/>
                <a:cs typeface="Verdana"/>
              </a:rPr>
              <a:t>Honorable </a:t>
            </a:r>
            <a:r>
              <a:rPr sz="1400" b="1" i="1" spc="-95" dirty="0">
                <a:solidFill>
                  <a:srgbClr val="FFFFFF"/>
                </a:solidFill>
                <a:latin typeface="Verdana"/>
                <a:cs typeface="Verdana"/>
              </a:rPr>
              <a:t>Djeumeni</a:t>
            </a:r>
            <a:r>
              <a:rPr sz="1400" b="1" i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i="1" spc="-110" dirty="0">
                <a:solidFill>
                  <a:srgbClr val="FFFFFF"/>
                </a:solidFill>
                <a:latin typeface="Verdana"/>
                <a:cs typeface="Verdana"/>
              </a:rPr>
              <a:t>Bénilde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29116" y="4247388"/>
            <a:ext cx="292607" cy="2438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678180"/>
            <a:ext cx="8300084" cy="5410200"/>
          </a:xfrm>
          <a:custGeom>
            <a:avLst/>
            <a:gdLst/>
            <a:ahLst/>
            <a:cxnLst/>
            <a:rect l="l" t="t" r="r" b="b"/>
            <a:pathLst>
              <a:path w="8300084" h="5410200">
                <a:moveTo>
                  <a:pt x="8299704" y="0"/>
                </a:moveTo>
                <a:lnTo>
                  <a:pt x="0" y="0"/>
                </a:lnTo>
                <a:lnTo>
                  <a:pt x="0" y="5410200"/>
                </a:lnTo>
                <a:lnTo>
                  <a:pt x="8299704" y="5410200"/>
                </a:lnTo>
                <a:lnTo>
                  <a:pt x="8299704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17052" y="678180"/>
            <a:ext cx="3027045" cy="5410200"/>
            <a:chOff x="8417052" y="678180"/>
            <a:chExt cx="3027045" cy="5410200"/>
          </a:xfrm>
        </p:grpSpPr>
        <p:sp>
          <p:nvSpPr>
            <p:cNvPr id="4" name="object 4"/>
            <p:cNvSpPr/>
            <p:nvPr/>
          </p:nvSpPr>
          <p:spPr>
            <a:xfrm>
              <a:off x="8417052" y="678180"/>
              <a:ext cx="3027045" cy="5410200"/>
            </a:xfrm>
            <a:custGeom>
              <a:avLst/>
              <a:gdLst/>
              <a:ahLst/>
              <a:cxnLst/>
              <a:rect l="l" t="t" r="r" b="b"/>
              <a:pathLst>
                <a:path w="3027045" h="5410200">
                  <a:moveTo>
                    <a:pt x="3026663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3026663" y="5410200"/>
                  </a:lnTo>
                  <a:lnTo>
                    <a:pt x="30266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22970" y="1306830"/>
              <a:ext cx="151130" cy="277495"/>
            </a:xfrm>
            <a:custGeom>
              <a:avLst/>
              <a:gdLst/>
              <a:ahLst/>
              <a:cxnLst/>
              <a:rect l="l" t="t" r="r" b="b"/>
              <a:pathLst>
                <a:path w="151129" h="277494">
                  <a:moveTo>
                    <a:pt x="75437" y="0"/>
                  </a:moveTo>
                  <a:lnTo>
                    <a:pt x="0" y="0"/>
                  </a:lnTo>
                  <a:lnTo>
                    <a:pt x="75437" y="138684"/>
                  </a:lnTo>
                  <a:lnTo>
                    <a:pt x="0" y="277368"/>
                  </a:lnTo>
                  <a:lnTo>
                    <a:pt x="75437" y="277368"/>
                  </a:lnTo>
                  <a:lnTo>
                    <a:pt x="150875" y="138684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90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22970" y="1306830"/>
              <a:ext cx="151130" cy="277495"/>
            </a:xfrm>
            <a:custGeom>
              <a:avLst/>
              <a:gdLst/>
              <a:ahLst/>
              <a:cxnLst/>
              <a:rect l="l" t="t" r="r" b="b"/>
              <a:pathLst>
                <a:path w="151129" h="277494">
                  <a:moveTo>
                    <a:pt x="0" y="0"/>
                  </a:moveTo>
                  <a:lnTo>
                    <a:pt x="75437" y="0"/>
                  </a:lnTo>
                  <a:lnTo>
                    <a:pt x="150875" y="138684"/>
                  </a:lnTo>
                  <a:lnTo>
                    <a:pt x="75437" y="277368"/>
                  </a:lnTo>
                  <a:lnTo>
                    <a:pt x="0" y="277368"/>
                  </a:lnTo>
                  <a:lnTo>
                    <a:pt x="75437" y="138684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688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02396" y="2941319"/>
              <a:ext cx="192024" cy="30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22208" y="2397252"/>
              <a:ext cx="205740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6780" y="1798319"/>
              <a:ext cx="202692" cy="3200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54212" y="5269991"/>
              <a:ext cx="173735" cy="2727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73440" y="4041647"/>
              <a:ext cx="220979" cy="347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28304" y="3477768"/>
              <a:ext cx="201168" cy="316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22208" y="4707636"/>
              <a:ext cx="201168" cy="316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38680" y="2796920"/>
            <a:ext cx="6042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5" dirty="0"/>
              <a:t>LE</a:t>
            </a:r>
            <a:r>
              <a:rPr sz="2800" spc="-210" dirty="0"/>
              <a:t> </a:t>
            </a:r>
            <a:r>
              <a:rPr sz="2800" spc="-130" dirty="0"/>
              <a:t>PARLEMENTAIRE</a:t>
            </a:r>
            <a:r>
              <a:rPr sz="2800" spc="-204" dirty="0"/>
              <a:t> </a:t>
            </a:r>
            <a:r>
              <a:rPr sz="2800" spc="-70" dirty="0"/>
              <a:t>SUR</a:t>
            </a:r>
            <a:r>
              <a:rPr sz="2800" spc="-200" dirty="0"/>
              <a:t> </a:t>
            </a:r>
            <a:r>
              <a:rPr sz="2800" spc="-55" dirty="0"/>
              <a:t>LE</a:t>
            </a:r>
            <a:r>
              <a:rPr sz="2800" spc="-204" dirty="0"/>
              <a:t> </a:t>
            </a:r>
            <a:r>
              <a:rPr sz="2800" spc="-85" dirty="0"/>
              <a:t>FRONT  </a:t>
            </a:r>
            <a:r>
              <a:rPr sz="2800" spc="-55" dirty="0"/>
              <a:t>DU</a:t>
            </a:r>
            <a:r>
              <a:rPr sz="2800" spc="-190" dirty="0"/>
              <a:t> </a:t>
            </a:r>
            <a:r>
              <a:rPr sz="2800" spc="-100" dirty="0"/>
              <a:t>DÉVELOPPEMENT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8417052" y="678180"/>
            <a:ext cx="3027045" cy="541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03225" marR="308610" indent="-635">
              <a:lnSpc>
                <a:spcPct val="271500"/>
              </a:lnSpc>
            </a:pPr>
            <a:r>
              <a:rPr sz="1200" b="1" spc="-10" dirty="0">
                <a:latin typeface="Times New Roman"/>
                <a:cs typeface="Times New Roman"/>
              </a:rPr>
              <a:t>L’amélioration </a:t>
            </a:r>
            <a:r>
              <a:rPr sz="1200" b="1" spc="-5" dirty="0">
                <a:latin typeface="Times New Roman"/>
                <a:cs typeface="Times New Roman"/>
              </a:rPr>
              <a:t>du </a:t>
            </a:r>
            <a:r>
              <a:rPr sz="1200" b="1" spc="-10" dirty="0">
                <a:latin typeface="Times New Roman"/>
                <a:cs typeface="Times New Roman"/>
              </a:rPr>
              <a:t>cadre </a:t>
            </a:r>
            <a:r>
              <a:rPr sz="1200" b="1" spc="-5" dirty="0">
                <a:latin typeface="Times New Roman"/>
                <a:cs typeface="Times New Roman"/>
              </a:rPr>
              <a:t>éducatif  </a:t>
            </a:r>
            <a:r>
              <a:rPr sz="1200" b="1" dirty="0">
                <a:latin typeface="Times New Roman"/>
                <a:cs typeface="Times New Roman"/>
              </a:rPr>
              <a:t>La </a:t>
            </a:r>
            <a:r>
              <a:rPr sz="1200" b="1" spc="-5" dirty="0">
                <a:latin typeface="Times New Roman"/>
                <a:cs typeface="Times New Roman"/>
              </a:rPr>
              <a:t>poursuite de </a:t>
            </a:r>
            <a:r>
              <a:rPr sz="1200" b="1" dirty="0">
                <a:latin typeface="Times New Roman"/>
                <a:cs typeface="Times New Roman"/>
              </a:rPr>
              <a:t>la bataille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sanitaire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419734">
              <a:lnSpc>
                <a:spcPct val="100000"/>
              </a:lnSpc>
            </a:pPr>
            <a:r>
              <a:rPr sz="1200" b="1" spc="-15" dirty="0">
                <a:latin typeface="Times New Roman"/>
                <a:cs typeface="Times New Roman"/>
              </a:rPr>
              <a:t>L’humanitaire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19734">
              <a:lnSpc>
                <a:spcPct val="100000"/>
              </a:lnSpc>
              <a:spcBef>
                <a:spcPts val="890"/>
              </a:spcBef>
            </a:pPr>
            <a:r>
              <a:rPr sz="1200" b="1" dirty="0">
                <a:latin typeface="Times New Roman"/>
                <a:cs typeface="Times New Roman"/>
              </a:rPr>
              <a:t>La </a:t>
            </a:r>
            <a:r>
              <a:rPr sz="1200" b="1" spc="-5" dirty="0">
                <a:latin typeface="Times New Roman"/>
                <a:cs typeface="Times New Roman"/>
              </a:rPr>
              <a:t>préservation </a:t>
            </a:r>
            <a:r>
              <a:rPr sz="1200" b="1" dirty="0">
                <a:latin typeface="Times New Roman"/>
                <a:cs typeface="Times New Roman"/>
              </a:rPr>
              <a:t>de la </a:t>
            </a:r>
            <a:r>
              <a:rPr sz="1200" b="1" spc="-5" dirty="0">
                <a:latin typeface="Times New Roman"/>
                <a:cs typeface="Times New Roman"/>
              </a:rPr>
              <a:t>sécurité</a:t>
            </a:r>
            <a:r>
              <a:rPr sz="1200" b="1" dirty="0">
                <a:latin typeface="Times New Roman"/>
                <a:cs typeface="Times New Roman"/>
              </a:rPr>
              <a:t> des</a:t>
            </a:r>
            <a:endParaRPr sz="1200">
              <a:latin typeface="Times New Roman"/>
              <a:cs typeface="Times New Roman"/>
            </a:endParaRPr>
          </a:p>
          <a:p>
            <a:pPr marL="419734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personnes et des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biens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402590" marR="8128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La </a:t>
            </a:r>
            <a:r>
              <a:rPr sz="1200" b="1" spc="-5" dirty="0">
                <a:latin typeface="Times New Roman"/>
                <a:cs typeface="Times New Roman"/>
              </a:rPr>
              <a:t>facilitation de </a:t>
            </a:r>
            <a:r>
              <a:rPr sz="1200" b="1" dirty="0">
                <a:latin typeface="Times New Roman"/>
                <a:cs typeface="Times New Roman"/>
              </a:rPr>
              <a:t>la </a:t>
            </a:r>
            <a:r>
              <a:rPr sz="1200" b="1" spc="-5" dirty="0">
                <a:latin typeface="Times New Roman"/>
                <a:cs typeface="Times New Roman"/>
              </a:rPr>
              <a:t>circulation des  personnes et des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biens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487045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La</a:t>
            </a:r>
            <a:r>
              <a:rPr sz="1200" b="1" spc="-5" dirty="0">
                <a:latin typeface="Times New Roman"/>
                <a:cs typeface="Times New Roman"/>
              </a:rPr>
              <a:t> jeunesse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403225" marR="445770">
              <a:lnSpc>
                <a:spcPts val="1400"/>
              </a:lnSpc>
              <a:spcBef>
                <a:spcPts val="5"/>
              </a:spcBef>
            </a:pPr>
            <a:r>
              <a:rPr sz="1200" b="1" spc="-10" dirty="0">
                <a:latin typeface="Times New Roman"/>
                <a:cs typeface="Times New Roman"/>
              </a:rPr>
              <a:t>Promotion </a:t>
            </a:r>
            <a:r>
              <a:rPr sz="1200" b="1" spc="-5" dirty="0">
                <a:latin typeface="Times New Roman"/>
                <a:cs typeface="Times New Roman"/>
              </a:rPr>
              <a:t>des assurances dans </a:t>
            </a:r>
            <a:r>
              <a:rPr sz="1200" b="1" dirty="0">
                <a:latin typeface="Times New Roman"/>
                <a:cs typeface="Times New Roman"/>
              </a:rPr>
              <a:t>le  </a:t>
            </a:r>
            <a:r>
              <a:rPr sz="1200" b="1" spc="-10" dirty="0">
                <a:latin typeface="Times New Roman"/>
                <a:cs typeface="Times New Roman"/>
              </a:rPr>
              <a:t>cadre </a:t>
            </a:r>
            <a:r>
              <a:rPr sz="1200" b="1" spc="-5" dirty="0">
                <a:latin typeface="Times New Roman"/>
                <a:cs typeface="Times New Roman"/>
              </a:rPr>
              <a:t>du </a:t>
            </a:r>
            <a:r>
              <a:rPr sz="1200" b="1" spc="-20" dirty="0">
                <a:latin typeface="Times New Roman"/>
                <a:cs typeface="Times New Roman"/>
              </a:rPr>
              <a:t>REPPAS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474980" marR="10160">
              <a:lnSpc>
                <a:spcPts val="1400"/>
              </a:lnSpc>
            </a:pPr>
            <a:r>
              <a:rPr sz="1200" b="1" dirty="0">
                <a:latin typeface="Times New Roman"/>
                <a:cs typeface="Times New Roman"/>
              </a:rPr>
              <a:t>La </a:t>
            </a:r>
            <a:r>
              <a:rPr sz="1200" b="1" spc="-5" dirty="0">
                <a:latin typeface="Times New Roman"/>
                <a:cs typeface="Times New Roman"/>
              </a:rPr>
              <a:t>capitalisation de </a:t>
            </a:r>
            <a:r>
              <a:rPr sz="1200" b="1" dirty="0">
                <a:latin typeface="Times New Roman"/>
                <a:cs typeface="Times New Roman"/>
              </a:rPr>
              <a:t>la coopération  </a:t>
            </a:r>
            <a:r>
              <a:rPr sz="1200" b="1" spc="-5" dirty="0">
                <a:latin typeface="Times New Roman"/>
                <a:cs typeface="Times New Roman"/>
              </a:rPr>
              <a:t>parlementaire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98612" y="3910520"/>
            <a:ext cx="5582920" cy="140335"/>
            <a:chOff x="1598612" y="3910520"/>
            <a:chExt cx="5582920" cy="140335"/>
          </a:xfrm>
        </p:grpSpPr>
        <p:sp>
          <p:nvSpPr>
            <p:cNvPr id="17" name="object 17"/>
            <p:cNvSpPr/>
            <p:nvPr/>
          </p:nvSpPr>
          <p:spPr>
            <a:xfrm>
              <a:off x="1604010" y="3915918"/>
              <a:ext cx="5572125" cy="129539"/>
            </a:xfrm>
            <a:custGeom>
              <a:avLst/>
              <a:gdLst/>
              <a:ahLst/>
              <a:cxnLst/>
              <a:rect l="l" t="t" r="r" b="b"/>
              <a:pathLst>
                <a:path w="5572125" h="129539">
                  <a:moveTo>
                    <a:pt x="5571744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5571744" y="129539"/>
                  </a:lnTo>
                  <a:lnTo>
                    <a:pt x="5571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4010" y="3915918"/>
              <a:ext cx="5572125" cy="129539"/>
            </a:xfrm>
            <a:custGeom>
              <a:avLst/>
              <a:gdLst/>
              <a:ahLst/>
              <a:cxnLst/>
              <a:rect l="l" t="t" r="r" b="b"/>
              <a:pathLst>
                <a:path w="5572125" h="129539">
                  <a:moveTo>
                    <a:pt x="0" y="129539"/>
                  </a:moveTo>
                  <a:lnTo>
                    <a:pt x="5571744" y="129539"/>
                  </a:lnTo>
                  <a:lnTo>
                    <a:pt x="5571744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0795">
              <a:solidFill>
                <a:srgbClr val="90B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89468" y="2439860"/>
            <a:ext cx="5582920" cy="139065"/>
            <a:chOff x="1589468" y="2439860"/>
            <a:chExt cx="5582920" cy="139065"/>
          </a:xfrm>
        </p:grpSpPr>
        <p:sp>
          <p:nvSpPr>
            <p:cNvPr id="20" name="object 20"/>
            <p:cNvSpPr/>
            <p:nvPr/>
          </p:nvSpPr>
          <p:spPr>
            <a:xfrm>
              <a:off x="1594865" y="2445258"/>
              <a:ext cx="5572125" cy="128270"/>
            </a:xfrm>
            <a:custGeom>
              <a:avLst/>
              <a:gdLst/>
              <a:ahLst/>
              <a:cxnLst/>
              <a:rect l="l" t="t" r="r" b="b"/>
              <a:pathLst>
                <a:path w="5572125" h="128269">
                  <a:moveTo>
                    <a:pt x="5571744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5571744" y="128015"/>
                  </a:lnTo>
                  <a:lnTo>
                    <a:pt x="5571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94865" y="2445258"/>
              <a:ext cx="5572125" cy="128270"/>
            </a:xfrm>
            <a:custGeom>
              <a:avLst/>
              <a:gdLst/>
              <a:ahLst/>
              <a:cxnLst/>
              <a:rect l="l" t="t" r="r" b="b"/>
              <a:pathLst>
                <a:path w="5572125" h="128269">
                  <a:moveTo>
                    <a:pt x="0" y="128015"/>
                  </a:moveTo>
                  <a:lnTo>
                    <a:pt x="5571744" y="128015"/>
                  </a:lnTo>
                  <a:lnTo>
                    <a:pt x="5571744" y="0"/>
                  </a:lnTo>
                  <a:lnTo>
                    <a:pt x="0" y="0"/>
                  </a:lnTo>
                  <a:lnTo>
                    <a:pt x="0" y="128015"/>
                  </a:lnTo>
                  <a:close/>
                </a:path>
              </a:pathLst>
            </a:custGeom>
            <a:ln w="10795">
              <a:solidFill>
                <a:srgbClr val="90B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48429" y="6386551"/>
            <a:ext cx="31940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40" dirty="0">
                <a:solidFill>
                  <a:srgbClr val="7E7E7E"/>
                </a:solidFill>
                <a:latin typeface="Trebuchet MS"/>
                <a:cs typeface="Trebuchet MS"/>
              </a:rPr>
              <a:t>Cabinet</a:t>
            </a:r>
            <a:r>
              <a:rPr sz="110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7E7E7E"/>
                </a:solidFill>
                <a:latin typeface="Trebuchet MS"/>
                <a:cs typeface="Trebuchet MS"/>
              </a:rPr>
              <a:t>Parlementaire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Honorable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Trebuchet MS"/>
                <a:cs typeface="Trebuchet MS"/>
              </a:rPr>
              <a:t>DJEUMENI</a:t>
            </a:r>
            <a:r>
              <a:rPr sz="1100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7E7E7E"/>
                </a:solidFill>
                <a:latin typeface="Trebuchet MS"/>
                <a:cs typeface="Trebuchet MS"/>
              </a:rPr>
              <a:t>BENILDE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80850" y="6465650"/>
            <a:ext cx="2317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55" dirty="0">
                <a:solidFill>
                  <a:srgbClr val="40B9D2"/>
                </a:solidFill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129" y="492041"/>
            <a:ext cx="7639094" cy="108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3247" y="721867"/>
            <a:ext cx="701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AMÉLIORER </a:t>
            </a:r>
            <a:r>
              <a:rPr dirty="0"/>
              <a:t>LE </a:t>
            </a:r>
            <a:r>
              <a:rPr spc="-5" dirty="0"/>
              <a:t>CADRE </a:t>
            </a:r>
            <a:r>
              <a:rPr spc="-20" dirty="0"/>
              <a:t>ÉDUCATIF </a:t>
            </a:r>
            <a:r>
              <a:rPr dirty="0"/>
              <a:t>: </a:t>
            </a:r>
            <a:r>
              <a:rPr spc="-10" dirty="0"/>
              <a:t>UN </a:t>
            </a:r>
            <a:r>
              <a:rPr spc="-40" dirty="0"/>
              <a:t>CHEVAL </a:t>
            </a:r>
            <a:r>
              <a:rPr spc="-5" dirty="0"/>
              <a:t>DE</a:t>
            </a:r>
            <a:r>
              <a:rPr spc="-45" dirty="0"/>
              <a:t> </a:t>
            </a:r>
            <a:r>
              <a:rPr spc="-40" dirty="0"/>
              <a:t>BATAILLE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4347" y="1486636"/>
            <a:ext cx="8295005" cy="218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Nous mettons </a:t>
            </a:r>
            <a:r>
              <a:rPr sz="1400" dirty="0">
                <a:latin typeface="Times New Roman"/>
                <a:cs typeface="Times New Roman"/>
              </a:rPr>
              <a:t>un </a:t>
            </a:r>
            <a:r>
              <a:rPr sz="1400" spc="-10" dirty="0">
                <a:latin typeface="Times New Roman"/>
                <a:cs typeface="Times New Roman"/>
              </a:rPr>
              <a:t>lourd </a:t>
            </a:r>
            <a:r>
              <a:rPr sz="1400" spc="-5" dirty="0">
                <a:latin typeface="Times New Roman"/>
                <a:cs typeface="Times New Roman"/>
              </a:rPr>
              <a:t>tribu </a:t>
            </a:r>
            <a:r>
              <a:rPr sz="1400" dirty="0">
                <a:latin typeface="Times New Roman"/>
                <a:cs typeface="Times New Roman"/>
              </a:rPr>
              <a:t>à </a:t>
            </a:r>
            <a:r>
              <a:rPr sz="1400" spc="-5" dirty="0">
                <a:latin typeface="Times New Roman"/>
                <a:cs typeface="Times New Roman"/>
              </a:rPr>
              <a:t>l’éducation </a:t>
            </a:r>
            <a:r>
              <a:rPr sz="1400" dirty="0">
                <a:latin typeface="Times New Roman"/>
                <a:cs typeface="Times New Roman"/>
              </a:rPr>
              <a:t>de la </a:t>
            </a:r>
            <a:r>
              <a:rPr sz="1400" spc="-5" dirty="0">
                <a:latin typeface="Times New Roman"/>
                <a:cs typeface="Times New Roman"/>
              </a:rPr>
              <a:t>jeunesse </a:t>
            </a:r>
            <a:r>
              <a:rPr sz="1400" dirty="0">
                <a:latin typeface="Times New Roman"/>
                <a:cs typeface="Times New Roman"/>
              </a:rPr>
              <a:t>car </a:t>
            </a:r>
            <a:r>
              <a:rPr sz="1400" spc="-5" dirty="0">
                <a:latin typeface="Times New Roman"/>
                <a:cs typeface="Times New Roman"/>
              </a:rPr>
              <a:t>l’avenir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notre pays </a:t>
            </a:r>
            <a:r>
              <a:rPr sz="1400" spc="5" dirty="0">
                <a:latin typeface="Times New Roman"/>
                <a:cs typeface="Times New Roman"/>
              </a:rPr>
              <a:t>en </a:t>
            </a:r>
            <a:r>
              <a:rPr sz="1400" spc="-5" dirty="0">
                <a:latin typeface="Times New Roman"/>
                <a:cs typeface="Times New Roman"/>
              </a:rPr>
              <a:t>dépend. C’est </a:t>
            </a:r>
            <a:r>
              <a:rPr sz="1400" spc="-10" dirty="0">
                <a:latin typeface="Times New Roman"/>
                <a:cs typeface="Times New Roman"/>
              </a:rPr>
              <a:t>pourquoi  </a:t>
            </a:r>
            <a:r>
              <a:rPr sz="1400" spc="5" dirty="0">
                <a:latin typeface="Times New Roman"/>
                <a:cs typeface="Times New Roman"/>
              </a:rPr>
              <a:t>nous </a:t>
            </a:r>
            <a:r>
              <a:rPr sz="1400" dirty="0">
                <a:latin typeface="Times New Roman"/>
                <a:cs typeface="Times New Roman"/>
              </a:rPr>
              <a:t>avons œuvré sans relâche dans ce </a:t>
            </a:r>
            <a:r>
              <a:rPr sz="1400" spc="-10" dirty="0">
                <a:latin typeface="Times New Roman"/>
                <a:cs typeface="Times New Roman"/>
              </a:rPr>
              <a:t>secteur. </a:t>
            </a:r>
            <a:r>
              <a:rPr sz="1400" spc="-5" dirty="0">
                <a:latin typeface="Times New Roman"/>
                <a:cs typeface="Times New Roman"/>
              </a:rPr>
              <a:t>Nous </a:t>
            </a:r>
            <a:r>
              <a:rPr sz="1400" dirty="0">
                <a:latin typeface="Times New Roman"/>
                <a:cs typeface="Times New Roman"/>
              </a:rPr>
              <a:t>avons en </a:t>
            </a:r>
            <a:r>
              <a:rPr sz="1400" spc="-5" dirty="0">
                <a:latin typeface="Times New Roman"/>
                <a:cs typeface="Times New Roman"/>
              </a:rPr>
              <a:t>effet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manière </a:t>
            </a:r>
            <a:r>
              <a:rPr sz="1400" spc="5" dirty="0">
                <a:latin typeface="Times New Roman"/>
                <a:cs typeface="Times New Roman"/>
              </a:rPr>
              <a:t>non </a:t>
            </a:r>
            <a:r>
              <a:rPr sz="1400" dirty="0">
                <a:latin typeface="Times New Roman"/>
                <a:cs typeface="Times New Roman"/>
              </a:rPr>
              <a:t>exhaustive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Favorisé </a:t>
            </a:r>
            <a:r>
              <a:rPr sz="1400" spc="-5" dirty="0">
                <a:latin typeface="Times New Roman"/>
                <a:cs typeface="Times New Roman"/>
              </a:rPr>
              <a:t>l’équipement </a:t>
            </a:r>
            <a:r>
              <a:rPr sz="1400" dirty="0">
                <a:latin typeface="Times New Roman"/>
                <a:cs typeface="Times New Roman"/>
              </a:rPr>
              <a:t>du </a:t>
            </a:r>
            <a:r>
              <a:rPr sz="1400" spc="-20" dirty="0">
                <a:latin typeface="Times New Roman"/>
                <a:cs typeface="Times New Roman"/>
              </a:rPr>
              <a:t>Lycée </a:t>
            </a:r>
            <a:r>
              <a:rPr sz="1400" spc="-15" dirty="0">
                <a:latin typeface="Times New Roman"/>
                <a:cs typeface="Times New Roman"/>
              </a:rPr>
              <a:t>Technique </a:t>
            </a:r>
            <a:r>
              <a:rPr sz="1400" dirty="0">
                <a:latin typeface="Times New Roman"/>
                <a:cs typeface="Times New Roman"/>
              </a:rPr>
              <a:t>de Mbanga en divers </a:t>
            </a:r>
            <a:r>
              <a:rPr sz="1400" spc="-5" dirty="0">
                <a:latin typeface="Times New Roman"/>
                <a:cs typeface="Times New Roman"/>
              </a:rPr>
              <a:t>matériels informatiques modernes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45"/>
              </a:spcBef>
              <a:buFont typeface="Symbol"/>
              <a:buChar char=""/>
              <a:tabLst>
                <a:tab pos="354965" algn="l"/>
                <a:tab pos="355600" algn="l"/>
                <a:tab pos="1089660" algn="l"/>
                <a:tab pos="1870075" algn="l"/>
                <a:tab pos="2611120" algn="l"/>
                <a:tab pos="3074035" algn="l"/>
                <a:tab pos="3408045" algn="l"/>
                <a:tab pos="4584700" algn="l"/>
                <a:tab pos="5552440" algn="l"/>
                <a:tab pos="6886575" algn="l"/>
                <a:tab pos="7581265" algn="l"/>
                <a:tab pos="8151495" algn="l"/>
              </a:tabLst>
            </a:pPr>
            <a:r>
              <a:rPr sz="1400" spc="-10" dirty="0">
                <a:latin typeface="Times New Roman"/>
                <a:cs typeface="Times New Roman"/>
              </a:rPr>
              <a:t>E</a:t>
            </a:r>
            <a:r>
              <a:rPr sz="1400" spc="-25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</a:t>
            </a:r>
            <a:r>
              <a:rPr sz="1400" spc="-15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tué	p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u</a:t>
            </a:r>
            <a:r>
              <a:rPr sz="1400" spc="-10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ie</a:t>
            </a:r>
            <a:r>
              <a:rPr sz="1400" spc="-10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rs	t</a:t>
            </a:r>
            <a:r>
              <a:rPr sz="1400" spc="-10" dirty="0">
                <a:latin typeface="Times New Roman"/>
                <a:cs typeface="Times New Roman"/>
              </a:rPr>
              <a:t>ou</a:t>
            </a:r>
            <a:r>
              <a:rPr sz="1400" dirty="0">
                <a:latin typeface="Times New Roman"/>
                <a:cs typeface="Times New Roman"/>
              </a:rPr>
              <a:t>rnées	d</a:t>
            </a:r>
            <a:r>
              <a:rPr sz="1400" spc="-1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ns	les	éta</a:t>
            </a:r>
            <a:r>
              <a:rPr sz="1400" spc="-10" dirty="0">
                <a:latin typeface="Times New Roman"/>
                <a:cs typeface="Times New Roman"/>
              </a:rPr>
              <a:t>bl</a:t>
            </a:r>
            <a:r>
              <a:rPr sz="1400" dirty="0">
                <a:latin typeface="Times New Roman"/>
                <a:cs typeface="Times New Roman"/>
              </a:rPr>
              <a:t>isse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ents	sec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nd</a:t>
            </a:r>
            <a:r>
              <a:rPr sz="1400" spc="-1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ir</a:t>
            </a:r>
            <a:r>
              <a:rPr sz="1400" spc="-15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s	d</a:t>
            </a:r>
            <a:r>
              <a:rPr sz="1400" spc="-1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ens</a:t>
            </a:r>
            <a:r>
              <a:rPr sz="1400" spc="-15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10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5" dirty="0">
                <a:latin typeface="Times New Roman"/>
                <a:cs typeface="Times New Roman"/>
              </a:rPr>
              <a:t>em</a:t>
            </a:r>
            <a:r>
              <a:rPr sz="1400" dirty="0">
                <a:latin typeface="Times New Roman"/>
                <a:cs typeface="Times New Roman"/>
              </a:rPr>
              <a:t>ents	</a:t>
            </a:r>
            <a:r>
              <a:rPr sz="1400" spc="-10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u</a:t>
            </a:r>
            <a:r>
              <a:rPr sz="1400" spc="-10" dirty="0">
                <a:latin typeface="Times New Roman"/>
                <a:cs typeface="Times New Roman"/>
              </a:rPr>
              <a:t>bl</a:t>
            </a:r>
            <a:r>
              <a:rPr sz="1400" dirty="0">
                <a:latin typeface="Times New Roman"/>
                <a:cs typeface="Times New Roman"/>
              </a:rPr>
              <a:t>ics,	p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spc="-10" dirty="0">
                <a:latin typeface="Times New Roman"/>
                <a:cs typeface="Times New Roman"/>
              </a:rPr>
              <a:t>iv</a:t>
            </a:r>
            <a:r>
              <a:rPr sz="1400" dirty="0">
                <a:latin typeface="Times New Roman"/>
                <a:cs typeface="Times New Roman"/>
              </a:rPr>
              <a:t>és	</a:t>
            </a:r>
            <a:r>
              <a:rPr sz="1400" spc="-5" dirty="0">
                <a:latin typeface="Times New Roman"/>
                <a:cs typeface="Times New Roman"/>
              </a:rPr>
              <a:t>et</a:t>
            </a:r>
            <a:endParaRPr sz="1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latin typeface="Times New Roman"/>
                <a:cs typeface="Times New Roman"/>
              </a:rPr>
              <a:t>confessionnels du Moungo-Sud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Finalisé la </a:t>
            </a:r>
            <a:r>
              <a:rPr sz="1400" spc="-5" dirty="0">
                <a:latin typeface="Times New Roman"/>
                <a:cs typeface="Times New Roman"/>
              </a:rPr>
              <a:t>mise </a:t>
            </a:r>
            <a:r>
              <a:rPr sz="1400" dirty="0">
                <a:latin typeface="Times New Roman"/>
                <a:cs typeface="Times New Roman"/>
              </a:rPr>
              <a:t>en place du prix de l’excellence Honorable </a:t>
            </a:r>
            <a:r>
              <a:rPr sz="1400" spc="-5" dirty="0">
                <a:latin typeface="Times New Roman"/>
                <a:cs typeface="Times New Roman"/>
              </a:rPr>
              <a:t>DJEUMENI </a:t>
            </a:r>
            <a:r>
              <a:rPr sz="1400" dirty="0">
                <a:latin typeface="Times New Roman"/>
                <a:cs typeface="Times New Roman"/>
              </a:rPr>
              <a:t>Bénilde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Prise en </a:t>
            </a:r>
            <a:r>
              <a:rPr sz="1400" spc="-5" dirty="0">
                <a:latin typeface="Times New Roman"/>
                <a:cs typeface="Times New Roman"/>
              </a:rPr>
              <a:t>charge </a:t>
            </a:r>
            <a:r>
              <a:rPr sz="1400" dirty="0">
                <a:latin typeface="Times New Roman"/>
                <a:cs typeface="Times New Roman"/>
              </a:rPr>
              <a:t>de la scolarisation de quelques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élèves.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6288" y="3673943"/>
            <a:ext cx="2537459" cy="2321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2679" y="3934967"/>
            <a:ext cx="3046475" cy="2060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8429" y="6386551"/>
            <a:ext cx="31940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40" dirty="0">
                <a:solidFill>
                  <a:srgbClr val="7E7E7E"/>
                </a:solidFill>
                <a:latin typeface="Trebuchet MS"/>
                <a:cs typeface="Trebuchet MS"/>
              </a:rPr>
              <a:t>Cabinet</a:t>
            </a:r>
            <a:r>
              <a:rPr sz="110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7E7E7E"/>
                </a:solidFill>
                <a:latin typeface="Trebuchet MS"/>
                <a:cs typeface="Trebuchet MS"/>
              </a:rPr>
              <a:t>Parlementaire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Honorable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Trebuchet MS"/>
                <a:cs typeface="Trebuchet MS"/>
              </a:rPr>
              <a:t>DJEUMENI</a:t>
            </a:r>
            <a:r>
              <a:rPr sz="1100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7E7E7E"/>
                </a:solidFill>
                <a:latin typeface="Trebuchet MS"/>
                <a:cs typeface="Trebuchet MS"/>
              </a:rPr>
              <a:t>BENILDE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0850" y="6465650"/>
            <a:ext cx="2317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55" dirty="0">
                <a:solidFill>
                  <a:srgbClr val="40B9D2"/>
                </a:solidFill>
                <a:latin typeface="Arial"/>
                <a:cs typeface="Arial"/>
              </a:rPr>
              <a:t>11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440" y="187452"/>
            <a:ext cx="4483608" cy="532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397" y="0"/>
            <a:ext cx="3346450" cy="6868159"/>
            <a:chOff x="-5397" y="0"/>
            <a:chExt cx="3346450" cy="6868159"/>
          </a:xfrm>
        </p:grpSpPr>
        <p:sp>
          <p:nvSpPr>
            <p:cNvPr id="4" name="object 4"/>
            <p:cNvSpPr/>
            <p:nvPr/>
          </p:nvSpPr>
          <p:spPr>
            <a:xfrm>
              <a:off x="0" y="761"/>
              <a:ext cx="3335654" cy="6857365"/>
            </a:xfrm>
            <a:custGeom>
              <a:avLst/>
              <a:gdLst/>
              <a:ahLst/>
              <a:cxnLst/>
              <a:rect l="l" t="t" r="r" b="b"/>
              <a:pathLst>
                <a:path w="3335654" h="6857365">
                  <a:moveTo>
                    <a:pt x="3335274" y="6857236"/>
                  </a:moveTo>
                  <a:lnTo>
                    <a:pt x="3335274" y="0"/>
                  </a:lnTo>
                  <a:lnTo>
                    <a:pt x="0" y="0"/>
                  </a:lnTo>
                  <a:lnTo>
                    <a:pt x="0" y="6857236"/>
                  </a:lnTo>
                  <a:lnTo>
                    <a:pt x="3335274" y="6857236"/>
                  </a:lnTo>
                  <a:close/>
                </a:path>
              </a:pathLst>
            </a:custGeom>
            <a:solidFill>
              <a:srgbClr val="90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"/>
              <a:ext cx="3335654" cy="6857365"/>
            </a:xfrm>
            <a:custGeom>
              <a:avLst/>
              <a:gdLst/>
              <a:ahLst/>
              <a:cxnLst/>
              <a:rect l="l" t="t" r="r" b="b"/>
              <a:pathLst>
                <a:path w="3335654" h="6857365">
                  <a:moveTo>
                    <a:pt x="3335273" y="6857236"/>
                  </a:moveTo>
                  <a:lnTo>
                    <a:pt x="3335273" y="0"/>
                  </a:lnTo>
                  <a:lnTo>
                    <a:pt x="0" y="0"/>
                  </a:lnTo>
                </a:path>
              </a:pathLst>
            </a:custGeom>
            <a:ln w="10795">
              <a:solidFill>
                <a:srgbClr val="688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9986" y="642873"/>
            <a:ext cx="267144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Madame le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Ministre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des  enseignements secondaires nous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avait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demandé de choisir un établissement  devant bénéficier d’un don de matériels  informatiques de pointes. Le choix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sera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porté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sur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Lycée 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Technique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de 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Mbanga.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Celui-ci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a effectivement  bénéficié dudit don, au point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d’en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exprimer sa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profonde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gratitude à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notre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égard,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32084" y="5603684"/>
            <a:ext cx="3574415" cy="587375"/>
            <a:chOff x="4232084" y="5603684"/>
            <a:chExt cx="3574415" cy="587375"/>
          </a:xfrm>
        </p:grpSpPr>
        <p:sp>
          <p:nvSpPr>
            <p:cNvPr id="8" name="object 8"/>
            <p:cNvSpPr/>
            <p:nvPr/>
          </p:nvSpPr>
          <p:spPr>
            <a:xfrm>
              <a:off x="4237481" y="5609081"/>
              <a:ext cx="3563620" cy="576580"/>
            </a:xfrm>
            <a:custGeom>
              <a:avLst/>
              <a:gdLst/>
              <a:ahLst/>
              <a:cxnLst/>
              <a:rect l="l" t="t" r="r" b="b"/>
              <a:pathLst>
                <a:path w="3563620" h="576579">
                  <a:moveTo>
                    <a:pt x="3467099" y="0"/>
                  </a:moveTo>
                  <a:lnTo>
                    <a:pt x="96012" y="0"/>
                  </a:lnTo>
                  <a:lnTo>
                    <a:pt x="58614" y="7545"/>
                  </a:lnTo>
                  <a:lnTo>
                    <a:pt x="28098" y="28122"/>
                  </a:lnTo>
                  <a:lnTo>
                    <a:pt x="7536" y="58641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30"/>
                  </a:lnTo>
                  <a:lnTo>
                    <a:pt x="28098" y="547949"/>
                  </a:lnTo>
                  <a:lnTo>
                    <a:pt x="58614" y="568526"/>
                  </a:lnTo>
                  <a:lnTo>
                    <a:pt x="96012" y="576072"/>
                  </a:lnTo>
                  <a:lnTo>
                    <a:pt x="3467099" y="576072"/>
                  </a:lnTo>
                  <a:lnTo>
                    <a:pt x="3504497" y="568526"/>
                  </a:lnTo>
                  <a:lnTo>
                    <a:pt x="3535013" y="547949"/>
                  </a:lnTo>
                  <a:lnTo>
                    <a:pt x="3555575" y="517430"/>
                  </a:lnTo>
                  <a:lnTo>
                    <a:pt x="3563112" y="480060"/>
                  </a:lnTo>
                  <a:lnTo>
                    <a:pt x="3563112" y="96012"/>
                  </a:lnTo>
                  <a:lnTo>
                    <a:pt x="3555575" y="58641"/>
                  </a:lnTo>
                  <a:lnTo>
                    <a:pt x="3535013" y="28122"/>
                  </a:lnTo>
                  <a:lnTo>
                    <a:pt x="3504497" y="7545"/>
                  </a:lnTo>
                  <a:lnTo>
                    <a:pt x="3467099" y="0"/>
                  </a:lnTo>
                  <a:close/>
                </a:path>
              </a:pathLst>
            </a:custGeom>
            <a:solidFill>
              <a:srgbClr val="90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37481" y="5609081"/>
              <a:ext cx="3563620" cy="576580"/>
            </a:xfrm>
            <a:custGeom>
              <a:avLst/>
              <a:gdLst/>
              <a:ahLst/>
              <a:cxnLst/>
              <a:rect l="l" t="t" r="r" b="b"/>
              <a:pathLst>
                <a:path w="3563620" h="576579">
                  <a:moveTo>
                    <a:pt x="0" y="96012"/>
                  </a:moveTo>
                  <a:lnTo>
                    <a:pt x="7536" y="58641"/>
                  </a:lnTo>
                  <a:lnTo>
                    <a:pt x="28098" y="28122"/>
                  </a:lnTo>
                  <a:lnTo>
                    <a:pt x="58614" y="7545"/>
                  </a:lnTo>
                  <a:lnTo>
                    <a:pt x="96012" y="0"/>
                  </a:lnTo>
                  <a:lnTo>
                    <a:pt x="3467099" y="0"/>
                  </a:lnTo>
                  <a:lnTo>
                    <a:pt x="3504497" y="7545"/>
                  </a:lnTo>
                  <a:lnTo>
                    <a:pt x="3535013" y="28122"/>
                  </a:lnTo>
                  <a:lnTo>
                    <a:pt x="3555575" y="58641"/>
                  </a:lnTo>
                  <a:lnTo>
                    <a:pt x="3563112" y="96012"/>
                  </a:lnTo>
                  <a:lnTo>
                    <a:pt x="3563112" y="480060"/>
                  </a:lnTo>
                  <a:lnTo>
                    <a:pt x="3555575" y="517430"/>
                  </a:lnTo>
                  <a:lnTo>
                    <a:pt x="3535013" y="547949"/>
                  </a:lnTo>
                  <a:lnTo>
                    <a:pt x="3504497" y="568526"/>
                  </a:lnTo>
                  <a:lnTo>
                    <a:pt x="3467099" y="576072"/>
                  </a:lnTo>
                  <a:lnTo>
                    <a:pt x="96012" y="576072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0795">
              <a:solidFill>
                <a:srgbClr val="688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44670" y="5697423"/>
            <a:ext cx="2915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Lettre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de remerciements du Proviseur du</a:t>
            </a:r>
            <a:r>
              <a:rPr sz="12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Lycée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Technique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Mbanga adressée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à</a:t>
            </a:r>
            <a:r>
              <a:rPr sz="12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l’Honorable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6908" y="2848355"/>
            <a:ext cx="2756154" cy="4009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48429" y="6386551"/>
            <a:ext cx="31940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40" dirty="0">
                <a:solidFill>
                  <a:srgbClr val="7E7E7E"/>
                </a:solidFill>
                <a:latin typeface="Trebuchet MS"/>
                <a:cs typeface="Trebuchet MS"/>
              </a:rPr>
              <a:t>Cabinet</a:t>
            </a:r>
            <a:r>
              <a:rPr sz="110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7E7E7E"/>
                </a:solidFill>
                <a:latin typeface="Trebuchet MS"/>
                <a:cs typeface="Trebuchet MS"/>
              </a:rPr>
              <a:t>Parlementaire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Honorable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Trebuchet MS"/>
                <a:cs typeface="Trebuchet MS"/>
              </a:rPr>
              <a:t>DJEUMENI</a:t>
            </a:r>
            <a:r>
              <a:rPr sz="1100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7E7E7E"/>
                </a:solidFill>
                <a:latin typeface="Trebuchet MS"/>
                <a:cs typeface="Trebuchet MS"/>
              </a:rPr>
              <a:t>BENILDE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80850" y="6465650"/>
            <a:ext cx="2317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55" dirty="0">
                <a:solidFill>
                  <a:srgbClr val="40B9D2"/>
                </a:solidFill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3346" y="524992"/>
            <a:ext cx="254254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Afin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sensibiliser nos  enfants </a:t>
            </a:r>
            <a:r>
              <a:rPr sz="1400" dirty="0">
                <a:latin typeface="Times New Roman"/>
                <a:cs typeface="Times New Roman"/>
              </a:rPr>
              <a:t>sur la nécessité des </a:t>
            </a:r>
            <a:r>
              <a:rPr sz="1400" spc="-5" dirty="0">
                <a:latin typeface="Times New Roman"/>
                <a:cs typeface="Times New Roman"/>
              </a:rPr>
              <a:t>études  </a:t>
            </a:r>
            <a:r>
              <a:rPr sz="1400" dirty="0">
                <a:latin typeface="Times New Roman"/>
                <a:cs typeface="Times New Roman"/>
              </a:rPr>
              <a:t>et de </a:t>
            </a:r>
            <a:r>
              <a:rPr sz="1400" spc="-5" dirty="0">
                <a:latin typeface="Times New Roman"/>
                <a:cs typeface="Times New Roman"/>
              </a:rPr>
              <a:t>prendre </a:t>
            </a:r>
            <a:r>
              <a:rPr sz="1400" dirty="0">
                <a:latin typeface="Times New Roman"/>
                <a:cs typeface="Times New Roman"/>
              </a:rPr>
              <a:t>connaissance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3346" y="1261084"/>
            <a:ext cx="2542540" cy="174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conditions dans lesquelles  travaillent </a:t>
            </a:r>
            <a:r>
              <a:rPr sz="1400" dirty="0">
                <a:latin typeface="Times New Roman"/>
                <a:cs typeface="Times New Roman"/>
              </a:rPr>
              <a:t>les enseignants, </a:t>
            </a:r>
            <a:r>
              <a:rPr sz="1400" spc="-5" dirty="0">
                <a:latin typeface="Times New Roman"/>
                <a:cs typeface="Times New Roman"/>
              </a:rPr>
              <a:t>nous  </a:t>
            </a:r>
            <a:r>
              <a:rPr sz="1400" dirty="0">
                <a:latin typeface="Times New Roman"/>
                <a:cs typeface="Times New Roman"/>
              </a:rPr>
              <a:t>avons </a:t>
            </a:r>
            <a:r>
              <a:rPr sz="1400" spc="-5" dirty="0">
                <a:latin typeface="Times New Roman"/>
                <a:cs typeface="Times New Roman"/>
              </a:rPr>
              <a:t>effectué </a:t>
            </a:r>
            <a:r>
              <a:rPr sz="1400" dirty="0">
                <a:latin typeface="Times New Roman"/>
                <a:cs typeface="Times New Roman"/>
              </a:rPr>
              <a:t>plusieurs </a:t>
            </a:r>
            <a:r>
              <a:rPr sz="1400" spc="-5" dirty="0">
                <a:latin typeface="Times New Roman"/>
                <a:cs typeface="Times New Roman"/>
              </a:rPr>
              <a:t>visites  </a:t>
            </a:r>
            <a:r>
              <a:rPr sz="1400" dirty="0">
                <a:latin typeface="Times New Roman"/>
                <a:cs typeface="Times New Roman"/>
              </a:rPr>
              <a:t>dans les </a:t>
            </a:r>
            <a:r>
              <a:rPr sz="1400" spc="-5" dirty="0">
                <a:latin typeface="Times New Roman"/>
                <a:cs typeface="Times New Roman"/>
              </a:rPr>
              <a:t>établissements scolaires 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notre circonscription électorale  comme </a:t>
            </a:r>
            <a:r>
              <a:rPr sz="1400" dirty="0">
                <a:latin typeface="Times New Roman"/>
                <a:cs typeface="Times New Roman"/>
              </a:rPr>
              <a:t>en </a:t>
            </a:r>
            <a:r>
              <a:rPr sz="1400" spc="-5" dirty="0">
                <a:latin typeface="Times New Roman"/>
                <a:cs typeface="Times New Roman"/>
              </a:rPr>
              <a:t>témoignent </a:t>
            </a:r>
            <a:r>
              <a:rPr sz="1400" dirty="0">
                <a:latin typeface="Times New Roman"/>
                <a:cs typeface="Times New Roman"/>
              </a:rPr>
              <a:t>les </a:t>
            </a:r>
            <a:r>
              <a:rPr sz="1400" spc="-5" dirty="0">
                <a:latin typeface="Times New Roman"/>
                <a:cs typeface="Times New Roman"/>
              </a:rPr>
              <a:t>photos  </a:t>
            </a:r>
            <a:r>
              <a:rPr sz="1400" dirty="0">
                <a:latin typeface="Times New Roman"/>
                <a:cs typeface="Times New Roman"/>
              </a:rPr>
              <a:t>ci-après.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910" y="3488413"/>
            <a:ext cx="3918992" cy="2273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8635" y="499839"/>
            <a:ext cx="3947937" cy="2140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280" y="310874"/>
            <a:ext cx="3947969" cy="2387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8625" y="3393918"/>
            <a:ext cx="3954054" cy="2408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3335" y="3322819"/>
            <a:ext cx="2692908" cy="289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3891" y="2717419"/>
            <a:ext cx="276098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Photo de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famille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après une séance de travail</a:t>
            </a:r>
            <a:r>
              <a:rPr sz="1100" spc="-17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lang="fr-FR" sz="1100" spc="-170" dirty="0">
                <a:solidFill>
                  <a:srgbClr val="90BA22"/>
                </a:solidFill>
                <a:latin typeface="Times New Roman"/>
                <a:cs typeface="Times New Roman"/>
              </a:rPr>
              <a:t> 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avec 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le personnel du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Collège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Saint-Jean de</a:t>
            </a:r>
            <a:r>
              <a:rPr sz="1100" spc="-12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Mbanga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8429" y="6386551"/>
            <a:ext cx="31940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40" dirty="0">
                <a:solidFill>
                  <a:srgbClr val="7E7E7E"/>
                </a:solidFill>
                <a:latin typeface="Trebuchet MS"/>
                <a:cs typeface="Trebuchet MS"/>
              </a:rPr>
              <a:t>Cabinet</a:t>
            </a:r>
            <a:r>
              <a:rPr sz="110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7E7E7E"/>
                </a:solidFill>
                <a:latin typeface="Trebuchet MS"/>
                <a:cs typeface="Trebuchet MS"/>
              </a:rPr>
              <a:t>Parlementaire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Honorable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Trebuchet MS"/>
                <a:cs typeface="Trebuchet MS"/>
              </a:rPr>
              <a:t>DJEUMENI</a:t>
            </a:r>
            <a:r>
              <a:rPr sz="1100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7E7E7E"/>
                </a:solidFill>
                <a:latin typeface="Trebuchet MS"/>
                <a:cs typeface="Trebuchet MS"/>
              </a:rPr>
              <a:t>BENILDE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80850" y="6465650"/>
            <a:ext cx="2317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55" dirty="0">
                <a:solidFill>
                  <a:srgbClr val="40B9D2"/>
                </a:solidFill>
                <a:latin typeface="Arial"/>
                <a:cs typeface="Arial"/>
              </a:rPr>
              <a:t>13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5244" y="5835802"/>
            <a:ext cx="25133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L’Honorable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communiant avec </a:t>
            </a:r>
            <a:r>
              <a:rPr lang="fr-FR"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les élèves</a:t>
            </a:r>
            <a:r>
              <a:rPr sz="1100" spc="-10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du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collège Herbert de</a:t>
            </a:r>
            <a:r>
              <a:rPr sz="1100" spc="-6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Souza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10043" y="2609469"/>
            <a:ext cx="26517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L’Honorable posant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avec </a:t>
            </a:r>
            <a:r>
              <a:rPr lang="fr-FR"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les élèves du</a:t>
            </a:r>
            <a:r>
              <a:rPr sz="1100" spc="-11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Collège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Providence de</a:t>
            </a:r>
            <a:r>
              <a:rPr sz="1100" spc="-3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Mbanga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811" y="5863844"/>
            <a:ext cx="26409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L’Honorable </a:t>
            </a:r>
            <a:r>
              <a:rPr sz="1100" dirty="0" err="1">
                <a:solidFill>
                  <a:srgbClr val="90BA22"/>
                </a:solidFill>
                <a:latin typeface="Times New Roman"/>
                <a:cs typeface="Times New Roman"/>
              </a:rPr>
              <a:t>prenant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lang="fr-FR" sz="110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la parole à</a:t>
            </a:r>
            <a:r>
              <a:rPr sz="1100" spc="-13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l’Assemblée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Générale du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Lycée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Technique de</a:t>
            </a:r>
            <a:r>
              <a:rPr sz="1100" spc="-8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Grand-Souza</a:t>
            </a:r>
            <a:endParaRPr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70" y="244831"/>
            <a:ext cx="1045781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6565" algn="just">
              <a:lnSpc>
                <a:spcPct val="114999"/>
              </a:lnSpc>
              <a:spcBef>
                <a:spcPts val="100"/>
              </a:spcBef>
            </a:pPr>
            <a:r>
              <a:rPr sz="1400" spc="-20" dirty="0">
                <a:latin typeface="Times New Roman"/>
                <a:cs typeface="Times New Roman"/>
              </a:rPr>
              <a:t>L’école </a:t>
            </a:r>
            <a:r>
              <a:rPr sz="1400" spc="-5" dirty="0">
                <a:latin typeface="Times New Roman"/>
                <a:cs typeface="Times New Roman"/>
              </a:rPr>
              <a:t>publique </a:t>
            </a:r>
            <a:r>
              <a:rPr sz="1400" dirty="0">
                <a:latin typeface="Times New Roman"/>
                <a:cs typeface="Times New Roman"/>
              </a:rPr>
              <a:t>de Mbanga </a:t>
            </a:r>
            <a:r>
              <a:rPr sz="1400" spc="-5" dirty="0">
                <a:latin typeface="Times New Roman"/>
                <a:cs typeface="Times New Roman"/>
              </a:rPr>
              <a:t>groupe </a:t>
            </a:r>
            <a:r>
              <a:rPr sz="1400" dirty="0">
                <a:latin typeface="Times New Roman"/>
                <a:cs typeface="Times New Roman"/>
              </a:rPr>
              <a:t>I a </a:t>
            </a:r>
            <a:r>
              <a:rPr sz="1400" spc="-5" dirty="0">
                <a:latin typeface="Times New Roman"/>
                <a:cs typeface="Times New Roman"/>
              </a:rPr>
              <a:t>été victime d’un sinistre </a:t>
            </a:r>
            <a:r>
              <a:rPr sz="1400" dirty="0">
                <a:latin typeface="Times New Roman"/>
                <a:cs typeface="Times New Roman"/>
              </a:rPr>
              <a:t>au </a:t>
            </a:r>
            <a:r>
              <a:rPr sz="1400" spc="-5" dirty="0">
                <a:latin typeface="Times New Roman"/>
                <a:cs typeface="Times New Roman"/>
              </a:rPr>
              <a:t>cours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l’année scolaire 2020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2021. Après </a:t>
            </a:r>
            <a:r>
              <a:rPr sz="1400" dirty="0">
                <a:latin typeface="Times New Roman"/>
                <a:cs typeface="Times New Roman"/>
              </a:rPr>
              <a:t>avoir été </a:t>
            </a:r>
            <a:r>
              <a:rPr sz="1400" spc="-5" dirty="0">
                <a:latin typeface="Times New Roman"/>
                <a:cs typeface="Times New Roman"/>
              </a:rPr>
              <a:t>saisi </a:t>
            </a:r>
            <a:r>
              <a:rPr sz="1400" dirty="0">
                <a:latin typeface="Times New Roman"/>
                <a:cs typeface="Times New Roman"/>
              </a:rPr>
              <a:t>par </a:t>
            </a:r>
            <a:r>
              <a:rPr sz="1400" spc="-5" dirty="0">
                <a:latin typeface="Times New Roman"/>
                <a:cs typeface="Times New Roman"/>
              </a:rPr>
              <a:t>Madame  </a:t>
            </a:r>
            <a:r>
              <a:rPr sz="1400" dirty="0">
                <a:latin typeface="Times New Roman"/>
                <a:cs typeface="Times New Roman"/>
              </a:rPr>
              <a:t>la </a:t>
            </a:r>
            <a:r>
              <a:rPr sz="1400" spc="-5" dirty="0">
                <a:latin typeface="Times New Roman"/>
                <a:cs typeface="Times New Roman"/>
              </a:rPr>
              <a:t>Directrice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ladite </a:t>
            </a:r>
            <a:r>
              <a:rPr sz="1400" dirty="0">
                <a:latin typeface="Times New Roman"/>
                <a:cs typeface="Times New Roman"/>
              </a:rPr>
              <a:t>école, </a:t>
            </a:r>
            <a:r>
              <a:rPr sz="1400" spc="-5" dirty="0">
                <a:latin typeface="Times New Roman"/>
                <a:cs typeface="Times New Roman"/>
              </a:rPr>
              <a:t>nous avons entrepris </a:t>
            </a:r>
            <a:r>
              <a:rPr sz="1400" dirty="0">
                <a:latin typeface="Times New Roman"/>
                <a:cs typeface="Times New Roman"/>
              </a:rPr>
              <a:t>des diligences </a:t>
            </a:r>
            <a:r>
              <a:rPr sz="1400" spc="-5" dirty="0">
                <a:latin typeface="Times New Roman"/>
                <a:cs typeface="Times New Roman"/>
              </a:rPr>
              <a:t>pour </a:t>
            </a:r>
            <a:r>
              <a:rPr sz="1400" dirty="0">
                <a:latin typeface="Times New Roman"/>
                <a:cs typeface="Times New Roman"/>
              </a:rPr>
              <a:t>y </a:t>
            </a:r>
            <a:r>
              <a:rPr sz="1400" spc="-10" dirty="0">
                <a:latin typeface="Times New Roman"/>
                <a:cs typeface="Times New Roman"/>
              </a:rPr>
              <a:t>remédier. </a:t>
            </a:r>
            <a:r>
              <a:rPr sz="1400" spc="-5" dirty="0">
                <a:latin typeface="Times New Roman"/>
                <a:cs typeface="Times New Roman"/>
              </a:rPr>
              <a:t>Se rendant compte </a:t>
            </a:r>
            <a:r>
              <a:rPr sz="1400" dirty="0">
                <a:latin typeface="Times New Roman"/>
                <a:cs typeface="Times New Roman"/>
              </a:rPr>
              <a:t>de la </a:t>
            </a:r>
            <a:r>
              <a:rPr sz="1400" spc="-5" dirty="0">
                <a:latin typeface="Times New Roman"/>
                <a:cs typeface="Times New Roman"/>
              </a:rPr>
              <a:t>vétusté globale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l’établissement, nous  </a:t>
            </a:r>
            <a:r>
              <a:rPr sz="1400" spc="5" dirty="0">
                <a:latin typeface="Times New Roman"/>
                <a:cs typeface="Times New Roman"/>
              </a:rPr>
              <a:t>nous </a:t>
            </a:r>
            <a:r>
              <a:rPr sz="1400" spc="-10" dirty="0">
                <a:latin typeface="Times New Roman"/>
                <a:cs typeface="Times New Roman"/>
              </a:rPr>
              <a:t>sommes </a:t>
            </a:r>
            <a:r>
              <a:rPr sz="1400" dirty="0">
                <a:latin typeface="Times New Roman"/>
                <a:cs typeface="Times New Roman"/>
              </a:rPr>
              <a:t>assigné la </a:t>
            </a:r>
            <a:r>
              <a:rPr sz="1400" spc="-5" dirty="0">
                <a:latin typeface="Times New Roman"/>
                <a:cs typeface="Times New Roman"/>
              </a:rPr>
              <a:t>mission </a:t>
            </a:r>
            <a:r>
              <a:rPr sz="1400" dirty="0">
                <a:latin typeface="Times New Roman"/>
                <a:cs typeface="Times New Roman"/>
              </a:rPr>
              <a:t>de rénover entièrement cet établissement </a:t>
            </a:r>
            <a:r>
              <a:rPr sz="1400" spc="5" dirty="0">
                <a:latin typeface="Times New Roman"/>
                <a:cs typeface="Times New Roman"/>
              </a:rPr>
              <a:t>pour </a:t>
            </a:r>
            <a:r>
              <a:rPr sz="1400" spc="-5" dirty="0">
                <a:latin typeface="Times New Roman"/>
                <a:cs typeface="Times New Roman"/>
              </a:rPr>
              <a:t>améliorer </a:t>
            </a:r>
            <a:r>
              <a:rPr sz="1400" dirty="0">
                <a:latin typeface="Times New Roman"/>
                <a:cs typeface="Times New Roman"/>
              </a:rPr>
              <a:t>le cadre d’apprentissage de </a:t>
            </a:r>
            <a:r>
              <a:rPr sz="1400" spc="5" dirty="0">
                <a:latin typeface="Times New Roman"/>
                <a:cs typeface="Times New Roman"/>
              </a:rPr>
              <a:t>nos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enfants.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" y="3627120"/>
            <a:ext cx="3514344" cy="2112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391" y="1085088"/>
            <a:ext cx="3512820" cy="1978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77428" y="1072896"/>
            <a:ext cx="3345179" cy="1950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520" y="1085088"/>
            <a:ext cx="3371087" cy="1978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7220" y="3566159"/>
            <a:ext cx="3345179" cy="2113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7428" y="3608832"/>
            <a:ext cx="3345179" cy="2028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6045" y="3165094"/>
            <a:ext cx="24549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Vue de face de l’école publique de</a:t>
            </a:r>
            <a:r>
              <a:rPr sz="1100" spc="-14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Mbanga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8429" y="6386551"/>
            <a:ext cx="31940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40" dirty="0">
                <a:solidFill>
                  <a:srgbClr val="7E7E7E"/>
                </a:solidFill>
                <a:latin typeface="Trebuchet MS"/>
                <a:cs typeface="Trebuchet MS"/>
              </a:rPr>
              <a:t>Cabinet</a:t>
            </a:r>
            <a:r>
              <a:rPr sz="110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7E7E7E"/>
                </a:solidFill>
                <a:latin typeface="Trebuchet MS"/>
                <a:cs typeface="Trebuchet MS"/>
              </a:rPr>
              <a:t>Parlementaire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Honorable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Trebuchet MS"/>
                <a:cs typeface="Trebuchet MS"/>
              </a:rPr>
              <a:t>DJEUMENI</a:t>
            </a:r>
            <a:r>
              <a:rPr sz="1100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7E7E7E"/>
                </a:solidFill>
                <a:latin typeface="Trebuchet MS"/>
                <a:cs typeface="Trebuchet MS"/>
              </a:rPr>
              <a:t>BENILDE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80850" y="6465650"/>
            <a:ext cx="2317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55" dirty="0">
                <a:solidFill>
                  <a:srgbClr val="40B9D2"/>
                </a:solidFill>
                <a:latin typeface="Arial"/>
                <a:cs typeface="Arial"/>
              </a:rPr>
              <a:t>14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5082" y="3064510"/>
            <a:ext cx="390969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Visite de l’école publique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sinistrée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par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l’Honorable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en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compagnie</a:t>
            </a:r>
            <a:r>
              <a:rPr sz="1100" spc="-17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autorités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compétentes de la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ville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</a:t>
            </a:r>
            <a:r>
              <a:rPr sz="1100" spc="-13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Mbanga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5758" y="3080385"/>
            <a:ext cx="231267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Une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salle</a:t>
            </a:r>
            <a:r>
              <a:rPr sz="1100" spc="-4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</a:t>
            </a:r>
            <a:r>
              <a:rPr sz="1100" spc="-1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classe</a:t>
            </a:r>
            <a:r>
              <a:rPr sz="1100" spc="-4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sans</a:t>
            </a:r>
            <a:r>
              <a:rPr sz="1100" spc="-2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toiture</a:t>
            </a:r>
            <a:r>
              <a:rPr sz="1100" spc="-5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du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fait</a:t>
            </a:r>
            <a:r>
              <a:rPr sz="1100" spc="-4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l’orage qui l’avait</a:t>
            </a:r>
            <a:r>
              <a:rPr sz="1100" spc="-10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emporté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05773" y="5687059"/>
            <a:ext cx="28467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Mouture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d’une salle de classe </a:t>
            </a:r>
            <a:r>
              <a:rPr sz="1100" spc="-5" dirty="0" err="1">
                <a:solidFill>
                  <a:srgbClr val="90BA22"/>
                </a:solidFill>
                <a:latin typeface="Times New Roman"/>
                <a:cs typeface="Times New Roman"/>
              </a:rPr>
              <a:t>entièrement</a:t>
            </a:r>
            <a:r>
              <a:rPr sz="1100" spc="-18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lang="fr-FR" sz="1100" spc="-18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90BA22"/>
                </a:solidFill>
                <a:latin typeface="Times New Roman"/>
                <a:cs typeface="Times New Roman"/>
              </a:rPr>
              <a:t>rénovée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à l’école publique de</a:t>
            </a:r>
            <a:r>
              <a:rPr sz="1100" spc="-9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Mbanga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2221" y="5780633"/>
            <a:ext cx="36480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L’Honorable constatant les conditions </a:t>
            </a:r>
            <a:r>
              <a:rPr sz="1100" dirty="0" err="1">
                <a:solidFill>
                  <a:srgbClr val="90BA22"/>
                </a:solidFill>
                <a:latin typeface="Times New Roman"/>
                <a:cs typeface="Times New Roman"/>
              </a:rPr>
              <a:t>exécrables</a:t>
            </a:r>
            <a:r>
              <a:rPr sz="1100" spc="-20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lang="fr-FR" sz="1100" spc="-20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dans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lesquelles 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fréquentent les élèves de l’école publique de</a:t>
            </a:r>
            <a:r>
              <a:rPr sz="1100" spc="-18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Mbanga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690" y="5865063"/>
            <a:ext cx="300609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Accueil de l’Honorable par la </a:t>
            </a:r>
            <a:r>
              <a:rPr sz="1100" spc="-5" dirty="0" err="1">
                <a:solidFill>
                  <a:srgbClr val="90BA22"/>
                </a:solidFill>
                <a:latin typeface="Times New Roman"/>
                <a:cs typeface="Times New Roman"/>
              </a:rPr>
              <a:t>communauté</a:t>
            </a:r>
            <a:r>
              <a:rPr sz="1100" spc="-16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lang="fr-FR" sz="1100" spc="-16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90BA22"/>
                </a:solidFill>
                <a:latin typeface="Times New Roman"/>
                <a:cs typeface="Times New Roman"/>
              </a:rPr>
              <a:t>éducative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  de l’école publique de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Mbanga</a:t>
            </a:r>
            <a:r>
              <a:rPr sz="1100" spc="-12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sinistré</a:t>
            </a:r>
            <a:endParaRPr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6796" y="6029655"/>
            <a:ext cx="3470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7E7E7E"/>
                </a:solidFill>
                <a:latin typeface="Trebuchet MS"/>
                <a:cs typeface="Trebuchet MS"/>
              </a:rPr>
              <a:t>Cabinet</a:t>
            </a:r>
            <a:r>
              <a:rPr sz="1200" spc="-1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7E7E7E"/>
                </a:solidFill>
                <a:latin typeface="Trebuchet MS"/>
                <a:cs typeface="Trebuchet MS"/>
              </a:rPr>
              <a:t>Parlementaire</a:t>
            </a:r>
            <a:r>
              <a:rPr sz="1200" spc="-1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7E7E7E"/>
                </a:solidFill>
                <a:latin typeface="Trebuchet MS"/>
                <a:cs typeface="Trebuchet MS"/>
              </a:rPr>
              <a:t>Honorable</a:t>
            </a:r>
            <a:r>
              <a:rPr sz="1200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7E7E7E"/>
                </a:solidFill>
                <a:latin typeface="Trebuchet MS"/>
                <a:cs typeface="Trebuchet MS"/>
              </a:rPr>
              <a:t>DJEUMENI</a:t>
            </a:r>
            <a:r>
              <a:rPr sz="1200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7E7E7E"/>
                </a:solidFill>
                <a:latin typeface="Trebuchet MS"/>
                <a:cs typeface="Trebuchet MS"/>
              </a:rPr>
              <a:t>BENILDE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12345" y="6426504"/>
            <a:ext cx="1739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40B9D2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59" y="350520"/>
            <a:ext cx="3278124" cy="2531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0488" y="321563"/>
            <a:ext cx="3345179" cy="2589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0488" y="3131820"/>
            <a:ext cx="3345179" cy="266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572" y="3131820"/>
            <a:ext cx="3220212" cy="2660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9496" y="316928"/>
            <a:ext cx="1839595" cy="2010410"/>
          </a:xfrm>
          <a:prstGeom prst="rect">
            <a:avLst/>
          </a:prstGeom>
          <a:solidFill>
            <a:srgbClr val="90BA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97155" marR="90805" algn="just">
              <a:lnSpc>
                <a:spcPct val="99200"/>
              </a:lnSpc>
            </a:pP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Vue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face de la barrière  de l’école publique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groupe 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Mbanga entièrement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repeinte.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9496" y="3252152"/>
            <a:ext cx="1839595" cy="2012314"/>
          </a:xfrm>
          <a:prstGeom prst="rect">
            <a:avLst/>
          </a:prstGeom>
          <a:solidFill>
            <a:srgbClr val="90BA22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97155" marR="88265" algn="just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Visite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guidée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d’une salle  de classe entièrement  renovée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et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équipée à  l’école publique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groupe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II 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 Mbanga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par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des  attachés parlementaires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au  Cabinet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parlementaire de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l’Honorable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DJEUMENI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Bénilde.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78860" y="345884"/>
            <a:ext cx="1839595" cy="2012314"/>
          </a:xfrm>
          <a:prstGeom prst="rect">
            <a:avLst/>
          </a:prstGeom>
          <a:solidFill>
            <a:srgbClr val="90BA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96520" marR="1447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Une salle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classe  entièrement renovée et  équipée. Une contribution 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l’Honorable  DJEUMENI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Bénilde.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84257" y="3344417"/>
            <a:ext cx="1828800" cy="1999614"/>
          </a:xfrm>
          <a:prstGeom prst="rect">
            <a:avLst/>
          </a:prstGeom>
          <a:solidFill>
            <a:srgbClr val="90BA22"/>
          </a:solidFill>
          <a:ln w="10794">
            <a:solidFill>
              <a:srgbClr val="2C879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08585" marR="102235" algn="ctr">
              <a:lnSpc>
                <a:spcPct val="100000"/>
              </a:lnSpc>
            </a:pP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Vue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face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d’un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bâtiment  au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complexe de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l’école 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publique de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Mbanga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504" y="213347"/>
            <a:ext cx="5563362" cy="1076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1070" y="440816"/>
            <a:ext cx="4968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POURSUITE DE LA </a:t>
            </a:r>
            <a:r>
              <a:rPr spc="-40" dirty="0"/>
              <a:t>BATAILLE</a:t>
            </a:r>
            <a:r>
              <a:rPr spc="-180" dirty="0"/>
              <a:t> </a:t>
            </a:r>
            <a:r>
              <a:rPr spc="-20" dirty="0"/>
              <a:t>SANITAIRE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6733" y="1157146"/>
            <a:ext cx="9347835" cy="3607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500" indent="228600" algn="just">
              <a:lnSpc>
                <a:spcPct val="1072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Au </a:t>
            </a:r>
            <a:r>
              <a:rPr sz="1400" dirty="0">
                <a:latin typeface="Times New Roman"/>
                <a:cs typeface="Times New Roman"/>
              </a:rPr>
              <a:t>regard de la </a:t>
            </a:r>
            <a:r>
              <a:rPr sz="1400" spc="-5" dirty="0">
                <a:latin typeface="Times New Roman"/>
                <a:cs typeface="Times New Roman"/>
              </a:rPr>
              <a:t>situation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crise sanitaire </a:t>
            </a:r>
            <a:r>
              <a:rPr sz="1400" dirty="0">
                <a:latin typeface="Times New Roman"/>
                <a:cs typeface="Times New Roman"/>
              </a:rPr>
              <a:t>à </a:t>
            </a:r>
            <a:r>
              <a:rPr sz="1400" spc="-5" dirty="0">
                <a:latin typeface="Times New Roman"/>
                <a:cs typeface="Times New Roman"/>
              </a:rPr>
              <a:t>coronavirus que </a:t>
            </a:r>
            <a:r>
              <a:rPr sz="1400" dirty="0">
                <a:latin typeface="Times New Roman"/>
                <a:cs typeface="Times New Roman"/>
              </a:rPr>
              <a:t>traverse le </a:t>
            </a:r>
            <a:r>
              <a:rPr sz="1400" spc="-5" dirty="0">
                <a:latin typeface="Times New Roman"/>
                <a:cs typeface="Times New Roman"/>
              </a:rPr>
              <a:t>monde, un </a:t>
            </a:r>
            <a:r>
              <a:rPr sz="1400" dirty="0">
                <a:latin typeface="Times New Roman"/>
                <a:cs typeface="Times New Roman"/>
              </a:rPr>
              <a:t>accent </a:t>
            </a:r>
            <a:r>
              <a:rPr sz="1400" spc="-5" dirty="0">
                <a:latin typeface="Times New Roman"/>
                <a:cs typeface="Times New Roman"/>
              </a:rPr>
              <a:t>particulier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été </a:t>
            </a:r>
            <a:r>
              <a:rPr sz="1400" spc="-10" dirty="0">
                <a:latin typeface="Times New Roman"/>
                <a:cs typeface="Times New Roman"/>
              </a:rPr>
              <a:t>mis </a:t>
            </a:r>
            <a:r>
              <a:rPr sz="1400" dirty="0">
                <a:latin typeface="Times New Roman"/>
                <a:cs typeface="Times New Roman"/>
              </a:rPr>
              <a:t>sur la </a:t>
            </a:r>
            <a:r>
              <a:rPr sz="1400" spc="-5" dirty="0">
                <a:latin typeface="Times New Roman"/>
                <a:cs typeface="Times New Roman"/>
              </a:rPr>
              <a:t>santé  </a:t>
            </a:r>
            <a:r>
              <a:rPr sz="1400" dirty="0">
                <a:latin typeface="Times New Roman"/>
                <a:cs typeface="Times New Roman"/>
              </a:rPr>
              <a:t>des </a:t>
            </a:r>
            <a:r>
              <a:rPr sz="1400" spc="-5" dirty="0">
                <a:latin typeface="Times New Roman"/>
                <a:cs typeface="Times New Roman"/>
              </a:rPr>
              <a:t>nos </a:t>
            </a:r>
            <a:r>
              <a:rPr sz="1400" dirty="0">
                <a:latin typeface="Times New Roman"/>
                <a:cs typeface="Times New Roman"/>
              </a:rPr>
              <a:t>populations. </a:t>
            </a:r>
            <a:r>
              <a:rPr sz="1400" spc="-5" dirty="0">
                <a:latin typeface="Times New Roman"/>
                <a:cs typeface="Times New Roman"/>
              </a:rPr>
              <a:t>Sur </a:t>
            </a:r>
            <a:r>
              <a:rPr sz="1400" dirty="0">
                <a:latin typeface="Times New Roman"/>
                <a:cs typeface="Times New Roman"/>
              </a:rPr>
              <a:t>ce </a:t>
            </a:r>
            <a:r>
              <a:rPr sz="1400" spc="-5" dirty="0">
                <a:latin typeface="Times New Roman"/>
                <a:cs typeface="Times New Roman"/>
              </a:rPr>
              <a:t>cas </a:t>
            </a:r>
            <a:r>
              <a:rPr sz="1400" dirty="0">
                <a:latin typeface="Times New Roman"/>
                <a:cs typeface="Times New Roman"/>
              </a:rPr>
              <a:t>spécifique, notre </a:t>
            </a:r>
            <a:r>
              <a:rPr sz="1400" spc="-5" dirty="0">
                <a:latin typeface="Times New Roman"/>
                <a:cs typeface="Times New Roman"/>
              </a:rPr>
              <a:t>démarche s’est inscrite </a:t>
            </a:r>
            <a:r>
              <a:rPr sz="1400" spc="5" dirty="0">
                <a:latin typeface="Times New Roman"/>
                <a:cs typeface="Times New Roman"/>
              </a:rPr>
              <a:t>dans </a:t>
            </a:r>
            <a:r>
              <a:rPr sz="1400" dirty="0">
                <a:latin typeface="Times New Roman"/>
                <a:cs typeface="Times New Roman"/>
              </a:rPr>
              <a:t>la </a:t>
            </a:r>
            <a:r>
              <a:rPr sz="1400" spc="-5" dirty="0">
                <a:latin typeface="Times New Roman"/>
                <a:cs typeface="Times New Roman"/>
              </a:rPr>
              <a:t>continuité </a:t>
            </a:r>
            <a:r>
              <a:rPr sz="1400" dirty="0">
                <a:latin typeface="Times New Roman"/>
                <a:cs typeface="Times New Roman"/>
              </a:rPr>
              <a:t>de la </a:t>
            </a:r>
            <a:r>
              <a:rPr sz="1400" spc="-5" dirty="0">
                <a:latin typeface="Times New Roman"/>
                <a:cs typeface="Times New Roman"/>
              </a:rPr>
              <a:t>bataille amorcée </a:t>
            </a:r>
            <a:r>
              <a:rPr sz="1400" dirty="0">
                <a:latin typeface="Times New Roman"/>
                <a:cs typeface="Times New Roman"/>
              </a:rPr>
              <a:t>au courant </a:t>
            </a:r>
            <a:r>
              <a:rPr sz="1400" spc="15" dirty="0">
                <a:latin typeface="Times New Roman"/>
                <a:cs typeface="Times New Roman"/>
              </a:rPr>
              <a:t>de  </a:t>
            </a:r>
            <a:r>
              <a:rPr sz="1400" dirty="0">
                <a:latin typeface="Times New Roman"/>
                <a:cs typeface="Times New Roman"/>
              </a:rPr>
              <a:t>l’année 2020. </a:t>
            </a:r>
            <a:r>
              <a:rPr sz="1400" spc="-5" dirty="0">
                <a:latin typeface="Times New Roman"/>
                <a:cs typeface="Times New Roman"/>
              </a:rPr>
              <a:t>Par ailleurs </a:t>
            </a:r>
            <a:r>
              <a:rPr sz="1400" dirty="0">
                <a:latin typeface="Times New Roman"/>
                <a:cs typeface="Times New Roman"/>
              </a:rPr>
              <a:t>face au </a:t>
            </a:r>
            <a:r>
              <a:rPr sz="1400" spc="-5" dirty="0">
                <a:latin typeface="Times New Roman"/>
                <a:cs typeface="Times New Roman"/>
              </a:rPr>
              <a:t>fléau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porosité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nos hôpitaux </a:t>
            </a:r>
            <a:r>
              <a:rPr sz="1400" dirty="0">
                <a:latin typeface="Times New Roman"/>
                <a:cs typeface="Times New Roman"/>
              </a:rPr>
              <a:t>des </a:t>
            </a:r>
            <a:r>
              <a:rPr sz="1400" spc="-5" dirty="0">
                <a:latin typeface="Times New Roman"/>
                <a:cs typeface="Times New Roman"/>
              </a:rPr>
              <a:t>démarches </a:t>
            </a:r>
            <a:r>
              <a:rPr sz="1400" dirty="0">
                <a:latin typeface="Times New Roman"/>
                <a:cs typeface="Times New Roman"/>
              </a:rPr>
              <a:t>et </a:t>
            </a:r>
            <a:r>
              <a:rPr sz="1400" spc="-5" dirty="0">
                <a:latin typeface="Times New Roman"/>
                <a:cs typeface="Times New Roman"/>
              </a:rPr>
              <a:t>médiations récurrentes ont été entreprises  </a:t>
            </a:r>
            <a:r>
              <a:rPr sz="1400" dirty="0">
                <a:latin typeface="Times New Roman"/>
                <a:cs typeface="Times New Roman"/>
              </a:rPr>
              <a:t>auprès des </a:t>
            </a:r>
            <a:r>
              <a:rPr sz="1400" spc="-5" dirty="0">
                <a:latin typeface="Times New Roman"/>
                <a:cs typeface="Times New Roman"/>
              </a:rPr>
              <a:t>autorités compétentes </a:t>
            </a:r>
            <a:r>
              <a:rPr sz="1400" dirty="0">
                <a:latin typeface="Times New Roman"/>
                <a:cs typeface="Times New Roman"/>
              </a:rPr>
              <a:t>. Dans </a:t>
            </a:r>
            <a:r>
              <a:rPr sz="1400" spc="-5" dirty="0">
                <a:latin typeface="Times New Roman"/>
                <a:cs typeface="Times New Roman"/>
              </a:rPr>
              <a:t>le </a:t>
            </a:r>
            <a:r>
              <a:rPr sz="1400" spc="-10" dirty="0">
                <a:latin typeface="Times New Roman"/>
                <a:cs typeface="Times New Roman"/>
              </a:rPr>
              <a:t>même </a:t>
            </a:r>
            <a:r>
              <a:rPr sz="1400" dirty="0">
                <a:latin typeface="Times New Roman"/>
                <a:cs typeface="Times New Roman"/>
              </a:rPr>
              <a:t>fil </a:t>
            </a:r>
            <a:r>
              <a:rPr sz="1400" spc="-5" dirty="0">
                <a:latin typeface="Times New Roman"/>
                <a:cs typeface="Times New Roman"/>
              </a:rPr>
              <a:t>d’idée nous pouvons mentionner notre accompagnement aux personnes  indigentes </a:t>
            </a:r>
            <a:r>
              <a:rPr sz="1400" dirty="0">
                <a:latin typeface="Times New Roman"/>
                <a:cs typeface="Times New Roman"/>
              </a:rPr>
              <a:t>par </a:t>
            </a:r>
            <a:r>
              <a:rPr sz="1400" spc="5" dirty="0">
                <a:latin typeface="Times New Roman"/>
                <a:cs typeface="Times New Roman"/>
              </a:rPr>
              <a:t>une </a:t>
            </a:r>
            <a:r>
              <a:rPr sz="1400" dirty="0">
                <a:latin typeface="Times New Roman"/>
                <a:cs typeface="Times New Roman"/>
              </a:rPr>
              <a:t>couverture santé à eux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octroyée.</a:t>
            </a:r>
            <a:endParaRPr sz="1400">
              <a:latin typeface="Times New Roman"/>
              <a:cs typeface="Times New Roman"/>
            </a:endParaRPr>
          </a:p>
          <a:p>
            <a:pPr marL="3703320" indent="-287020" algn="just">
              <a:lnSpc>
                <a:spcPct val="100000"/>
              </a:lnSpc>
              <a:buFont typeface="Arial"/>
              <a:buChar char="•"/>
              <a:tabLst>
                <a:tab pos="3703954" algn="l"/>
              </a:tabLst>
            </a:pPr>
            <a:r>
              <a:rPr sz="1400" dirty="0">
                <a:latin typeface="Times New Roman"/>
                <a:cs typeface="Times New Roman"/>
              </a:rPr>
              <a:t>Rélais </a:t>
            </a:r>
            <a:r>
              <a:rPr sz="1400" spc="-5" dirty="0">
                <a:latin typeface="Times New Roman"/>
                <a:cs typeface="Times New Roman"/>
              </a:rPr>
              <a:t>auprès </a:t>
            </a:r>
            <a:r>
              <a:rPr sz="1400" dirty="0">
                <a:latin typeface="Times New Roman"/>
                <a:cs typeface="Times New Roman"/>
              </a:rPr>
              <a:t>des </a:t>
            </a:r>
            <a:r>
              <a:rPr sz="1400" spc="-5" dirty="0">
                <a:latin typeface="Times New Roman"/>
                <a:cs typeface="Times New Roman"/>
              </a:rPr>
              <a:t>autorités compétentes </a:t>
            </a:r>
            <a:r>
              <a:rPr sz="1400" dirty="0">
                <a:latin typeface="Times New Roman"/>
                <a:cs typeface="Times New Roman"/>
              </a:rPr>
              <a:t>de l’absence de </a:t>
            </a:r>
            <a:r>
              <a:rPr sz="1400" spc="-5" dirty="0">
                <a:latin typeface="Times New Roman"/>
                <a:cs typeface="Times New Roman"/>
              </a:rPr>
              <a:t>matériels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lutte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anti-</a:t>
            </a:r>
            <a:endParaRPr sz="1400">
              <a:latin typeface="Times New Roman"/>
              <a:cs typeface="Times New Roman"/>
            </a:endParaRPr>
          </a:p>
          <a:p>
            <a:pPr marL="3703320" algn="just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latin typeface="Times New Roman"/>
                <a:cs typeface="Times New Roman"/>
              </a:rPr>
              <a:t>Covid-19 dans le Moungo-Sud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703320" marR="5080" indent="-287020">
              <a:lnSpc>
                <a:spcPct val="114999"/>
              </a:lnSpc>
              <a:spcBef>
                <a:spcPts val="994"/>
              </a:spcBef>
              <a:buFont typeface="Arial"/>
              <a:buChar char="•"/>
              <a:tabLst>
                <a:tab pos="3703320" algn="l"/>
                <a:tab pos="3703954" algn="l"/>
              </a:tabLst>
            </a:pPr>
            <a:r>
              <a:rPr sz="1400" dirty="0">
                <a:latin typeface="Times New Roman"/>
                <a:cs typeface="Times New Roman"/>
              </a:rPr>
              <a:t>Rélais </a:t>
            </a:r>
            <a:r>
              <a:rPr sz="1400" spc="-5" dirty="0">
                <a:latin typeface="Times New Roman"/>
                <a:cs typeface="Times New Roman"/>
              </a:rPr>
              <a:t>d’information </a:t>
            </a:r>
            <a:r>
              <a:rPr sz="1400" dirty="0">
                <a:latin typeface="Times New Roman"/>
                <a:cs typeface="Times New Roman"/>
              </a:rPr>
              <a:t>auprès </a:t>
            </a:r>
            <a:r>
              <a:rPr sz="1400" spc="-5" dirty="0">
                <a:latin typeface="Times New Roman"/>
                <a:cs typeface="Times New Roman"/>
              </a:rPr>
              <a:t>des autorités </a:t>
            </a:r>
            <a:r>
              <a:rPr sz="1400" dirty="0">
                <a:latin typeface="Times New Roman"/>
                <a:cs typeface="Times New Roman"/>
              </a:rPr>
              <a:t>compétentes de </a:t>
            </a:r>
            <a:r>
              <a:rPr sz="1400" spc="-5" dirty="0">
                <a:latin typeface="Times New Roman"/>
                <a:cs typeface="Times New Roman"/>
              </a:rPr>
              <a:t>l’insuffisance </a:t>
            </a:r>
            <a:r>
              <a:rPr sz="1400" spc="5" dirty="0">
                <a:latin typeface="Times New Roman"/>
                <a:cs typeface="Times New Roman"/>
              </a:rPr>
              <a:t>de  </a:t>
            </a:r>
            <a:r>
              <a:rPr sz="1400" spc="-5" dirty="0">
                <a:latin typeface="Times New Roman"/>
                <a:cs typeface="Times New Roman"/>
              </a:rPr>
              <a:t>matériels </a:t>
            </a:r>
            <a:r>
              <a:rPr sz="1400" dirty="0">
                <a:latin typeface="Times New Roman"/>
                <a:cs typeface="Times New Roman"/>
              </a:rPr>
              <a:t>dans les hôpitaux du Moungo-Sud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703320" indent="-28702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3703320" algn="l"/>
                <a:tab pos="3703954" algn="l"/>
                <a:tab pos="4579620" algn="l"/>
                <a:tab pos="5031105" algn="l"/>
                <a:tab pos="5689600" algn="l"/>
                <a:tab pos="6297295" algn="l"/>
                <a:tab pos="6680200" algn="l"/>
                <a:tab pos="7437755" algn="l"/>
                <a:tab pos="8470900" algn="l"/>
                <a:tab pos="8940800" algn="l"/>
              </a:tabLst>
            </a:pPr>
            <a:r>
              <a:rPr sz="1400" spc="-5" dirty="0">
                <a:latin typeface="Times New Roman"/>
                <a:cs typeface="Times New Roman"/>
              </a:rPr>
              <a:t>Médiation	</a:t>
            </a:r>
            <a:r>
              <a:rPr sz="1400" dirty="0">
                <a:latin typeface="Times New Roman"/>
                <a:cs typeface="Times New Roman"/>
              </a:rPr>
              <a:t>sans	relâche	auprès	des	</a:t>
            </a:r>
            <a:r>
              <a:rPr sz="1400" spc="-5" dirty="0">
                <a:latin typeface="Times New Roman"/>
                <a:cs typeface="Times New Roman"/>
              </a:rPr>
              <a:t>autorités	compétentes	pour	</a:t>
            </a:r>
            <a:r>
              <a:rPr sz="1400" spc="-10" dirty="0">
                <a:latin typeface="Times New Roman"/>
                <a:cs typeface="Times New Roman"/>
              </a:rPr>
              <a:t>appui</a:t>
            </a:r>
            <a:endParaRPr sz="1400">
              <a:latin typeface="Times New Roman"/>
              <a:cs typeface="Times New Roman"/>
            </a:endParaRPr>
          </a:p>
          <a:p>
            <a:pPr marR="1082040" algn="ctr">
              <a:lnSpc>
                <a:spcPct val="100000"/>
              </a:lnSpc>
              <a:spcBef>
                <a:spcPts val="250"/>
              </a:spcBef>
            </a:pPr>
            <a:r>
              <a:rPr sz="1400" spc="-5" dirty="0">
                <a:latin typeface="Times New Roman"/>
                <a:cs typeface="Times New Roman"/>
              </a:rPr>
              <a:t>multiforme;</a:t>
            </a:r>
            <a:endParaRPr sz="1400">
              <a:latin typeface="Times New Roman"/>
              <a:cs typeface="Times New Roman"/>
            </a:endParaRPr>
          </a:p>
          <a:p>
            <a:pPr marL="3703320" indent="-287020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3703320" algn="l"/>
                <a:tab pos="3703954" algn="l"/>
              </a:tabLst>
            </a:pPr>
            <a:r>
              <a:rPr sz="1400" spc="-20" dirty="0">
                <a:latin typeface="Times New Roman"/>
                <a:cs typeface="Times New Roman"/>
              </a:rPr>
              <a:t>L’octroi </a:t>
            </a:r>
            <a:r>
              <a:rPr sz="1400" dirty="0">
                <a:latin typeface="Times New Roman"/>
                <a:cs typeface="Times New Roman"/>
              </a:rPr>
              <a:t>des kits solaires à quelques centre de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santé;</a:t>
            </a:r>
            <a:endParaRPr sz="1400">
              <a:latin typeface="Times New Roman"/>
              <a:cs typeface="Times New Roman"/>
            </a:endParaRPr>
          </a:p>
          <a:p>
            <a:pPr marL="3703320" indent="-28702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3703320" algn="l"/>
                <a:tab pos="3703954" algn="l"/>
              </a:tabLst>
            </a:pPr>
            <a:r>
              <a:rPr sz="1400" spc="-15" dirty="0">
                <a:latin typeface="Times New Roman"/>
                <a:cs typeface="Times New Roman"/>
              </a:rPr>
              <a:t>L’Assistance </a:t>
            </a:r>
            <a:r>
              <a:rPr sz="1400" dirty="0">
                <a:latin typeface="Times New Roman"/>
                <a:cs typeface="Times New Roman"/>
              </a:rPr>
              <a:t>financière aux personnes indigentes (bon de prise en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charge)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4651" y="2417064"/>
            <a:ext cx="8095615" cy="3962400"/>
            <a:chOff x="644651" y="2417064"/>
            <a:chExt cx="8095615" cy="3962400"/>
          </a:xfrm>
        </p:grpSpPr>
        <p:sp>
          <p:nvSpPr>
            <p:cNvPr id="6" name="object 6"/>
            <p:cNvSpPr/>
            <p:nvPr/>
          </p:nvSpPr>
          <p:spPr>
            <a:xfrm>
              <a:off x="644651" y="2417064"/>
              <a:ext cx="3828288" cy="396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7992" y="5077968"/>
              <a:ext cx="4232148" cy="723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903202" y="6426504"/>
            <a:ext cx="183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40B9D2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6530" y="5187188"/>
            <a:ext cx="37452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Notre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courrier adressé à son Excellence Monsieur</a:t>
            </a:r>
            <a:r>
              <a:rPr sz="1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le 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Premier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Ministre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8429" y="6434429"/>
            <a:ext cx="3385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7E7E7E"/>
                </a:solidFill>
                <a:latin typeface="Trebuchet MS"/>
                <a:cs typeface="Trebuchet MS"/>
              </a:rPr>
              <a:t>Cabinet</a:t>
            </a:r>
            <a:r>
              <a:rPr sz="1100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7E7E7E"/>
                </a:solidFill>
                <a:latin typeface="Trebuchet MS"/>
                <a:cs typeface="Trebuchet MS"/>
              </a:rPr>
              <a:t>Parlementaire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7E7E7E"/>
                </a:solidFill>
                <a:latin typeface="Trebuchet MS"/>
                <a:cs typeface="Trebuchet MS"/>
              </a:rPr>
              <a:t>HONORABLE</a:t>
            </a:r>
            <a:r>
              <a:rPr sz="110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Trebuchet MS"/>
                <a:cs typeface="Trebuchet MS"/>
              </a:rPr>
              <a:t>DJEUMENI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7E7E7E"/>
                </a:solidFill>
                <a:latin typeface="Trebuchet MS"/>
                <a:cs typeface="Trebuchet MS"/>
              </a:rPr>
              <a:t>BENILDE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4455" y="315468"/>
            <a:ext cx="7095002" cy="880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2264" y="458215"/>
            <a:ext cx="621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L’HUMANITAIRE </a:t>
            </a:r>
            <a:r>
              <a:rPr dirty="0"/>
              <a:t>: </a:t>
            </a:r>
            <a:r>
              <a:rPr spc="-5" dirty="0"/>
              <a:t>UNE PRIORITE DU</a:t>
            </a:r>
            <a:r>
              <a:rPr spc="80" dirty="0"/>
              <a:t> </a:t>
            </a:r>
            <a:r>
              <a:rPr spc="-25" dirty="0"/>
              <a:t>PARLEMENTAIRE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0572" y="1033373"/>
            <a:ext cx="987361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Notre action humanitaire visait </a:t>
            </a:r>
            <a:r>
              <a:rPr sz="1400" dirty="0">
                <a:latin typeface="Times New Roman"/>
                <a:cs typeface="Times New Roman"/>
              </a:rPr>
              <a:t>à </a:t>
            </a:r>
            <a:r>
              <a:rPr sz="1400" spc="-5" dirty="0">
                <a:latin typeface="Times New Roman"/>
                <a:cs typeface="Times New Roman"/>
              </a:rPr>
              <a:t>apporter </a:t>
            </a:r>
            <a:r>
              <a:rPr sz="1400" dirty="0">
                <a:latin typeface="Times New Roman"/>
                <a:cs typeface="Times New Roman"/>
              </a:rPr>
              <a:t>des </a:t>
            </a:r>
            <a:r>
              <a:rPr sz="1400" spc="-5" dirty="0">
                <a:latin typeface="Times New Roman"/>
                <a:cs typeface="Times New Roman"/>
              </a:rPr>
              <a:t>solutions </a:t>
            </a:r>
            <a:r>
              <a:rPr sz="1400" dirty="0">
                <a:latin typeface="Times New Roman"/>
                <a:cs typeface="Times New Roman"/>
              </a:rPr>
              <a:t>aux </a:t>
            </a:r>
            <a:r>
              <a:rPr sz="1400" spc="-10" dirty="0">
                <a:latin typeface="Times New Roman"/>
                <a:cs typeface="Times New Roman"/>
              </a:rPr>
              <a:t>difficultés </a:t>
            </a:r>
            <a:r>
              <a:rPr sz="1400" spc="-5" dirty="0">
                <a:latin typeface="Times New Roman"/>
                <a:cs typeface="Times New Roman"/>
              </a:rPr>
              <a:t>d’ordre sociale </a:t>
            </a:r>
            <a:r>
              <a:rPr sz="1400" dirty="0">
                <a:latin typeface="Times New Roman"/>
                <a:cs typeface="Times New Roman"/>
              </a:rPr>
              <a:t>des </a:t>
            </a:r>
            <a:r>
              <a:rPr sz="1400" spc="-5" dirty="0">
                <a:latin typeface="Times New Roman"/>
                <a:cs typeface="Times New Roman"/>
              </a:rPr>
              <a:t>populations. il s’est agit notamment </a:t>
            </a:r>
            <a:r>
              <a:rPr sz="1400" spc="-10" dirty="0">
                <a:latin typeface="Times New Roman"/>
                <a:cs typeface="Times New Roman"/>
              </a:rPr>
              <a:t>du  </a:t>
            </a:r>
            <a:r>
              <a:rPr sz="1400" spc="-5" dirty="0">
                <a:latin typeface="Times New Roman"/>
                <a:cs typeface="Times New Roman"/>
              </a:rPr>
              <a:t>renforcement </a:t>
            </a:r>
            <a:r>
              <a:rPr sz="1400" dirty="0">
                <a:latin typeface="Times New Roman"/>
                <a:cs typeface="Times New Roman"/>
              </a:rPr>
              <a:t>des capacités </a:t>
            </a:r>
            <a:r>
              <a:rPr sz="1400" spc="-5" dirty="0">
                <a:latin typeface="Times New Roman"/>
                <a:cs typeface="Times New Roman"/>
              </a:rPr>
              <a:t>d’approvisionnement </a:t>
            </a:r>
            <a:r>
              <a:rPr sz="1400" dirty="0">
                <a:latin typeface="Times New Roman"/>
                <a:cs typeface="Times New Roman"/>
              </a:rPr>
              <a:t>en eau </a:t>
            </a:r>
            <a:r>
              <a:rPr sz="1400" spc="-5" dirty="0">
                <a:latin typeface="Times New Roman"/>
                <a:cs typeface="Times New Roman"/>
              </a:rPr>
              <a:t>potable </a:t>
            </a:r>
            <a:r>
              <a:rPr sz="1400" dirty="0">
                <a:latin typeface="Times New Roman"/>
                <a:cs typeface="Times New Roman"/>
              </a:rPr>
              <a:t>dans le </a:t>
            </a:r>
            <a:r>
              <a:rPr sz="1400" spc="-5" dirty="0">
                <a:latin typeface="Times New Roman"/>
                <a:cs typeface="Times New Roman"/>
              </a:rPr>
              <a:t>Moungo-Sud, </a:t>
            </a:r>
            <a:r>
              <a:rPr sz="1400" dirty="0">
                <a:latin typeface="Times New Roman"/>
                <a:cs typeface="Times New Roman"/>
              </a:rPr>
              <a:t>l’assistance </a:t>
            </a:r>
            <a:r>
              <a:rPr sz="1400" spc="-10" dirty="0">
                <a:latin typeface="Times New Roman"/>
                <a:cs typeface="Times New Roman"/>
              </a:rPr>
              <a:t>multiforme </a:t>
            </a:r>
            <a:r>
              <a:rPr sz="1400" dirty="0">
                <a:latin typeface="Times New Roman"/>
                <a:cs typeface="Times New Roman"/>
              </a:rPr>
              <a:t>aux </a:t>
            </a:r>
            <a:r>
              <a:rPr sz="1400" spc="-5" dirty="0">
                <a:latin typeface="Times New Roman"/>
                <a:cs typeface="Times New Roman"/>
              </a:rPr>
              <a:t>personnes indigentes </a:t>
            </a:r>
            <a:r>
              <a:rPr sz="1400" spc="-15" dirty="0">
                <a:latin typeface="Times New Roman"/>
                <a:cs typeface="Times New Roman"/>
              </a:rPr>
              <a:t>et  </a:t>
            </a:r>
            <a:r>
              <a:rPr sz="1400" dirty="0">
                <a:latin typeface="Times New Roman"/>
                <a:cs typeface="Times New Roman"/>
              </a:rPr>
              <a:t>la visite de certaines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prisons.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9016" y="1923288"/>
            <a:ext cx="3198876" cy="390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3859" y="1824227"/>
            <a:ext cx="3198876" cy="4008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2023" y="1845564"/>
            <a:ext cx="3505200" cy="398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6875" y="5905601"/>
            <a:ext cx="10928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Courier au</a:t>
            </a:r>
            <a:r>
              <a:rPr sz="1100" spc="-11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lang="fr-FR" sz="1100" spc="-11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MINEE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17</a:t>
            </a:fld>
            <a:endParaRPr spc="-40" dirty="0"/>
          </a:p>
        </p:txBody>
      </p:sp>
      <p:sp>
        <p:nvSpPr>
          <p:cNvPr id="9" name="object 9"/>
          <p:cNvSpPr txBox="1"/>
          <p:nvPr/>
        </p:nvSpPr>
        <p:spPr>
          <a:xfrm>
            <a:off x="4451730" y="5859881"/>
            <a:ext cx="272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975" marR="5080" indent="-422909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Bon </a:t>
            </a: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de prise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en </a:t>
            </a:r>
            <a:r>
              <a:rPr sz="1200" spc="-10" dirty="0">
                <a:solidFill>
                  <a:srgbClr val="90BA22"/>
                </a:solidFill>
                <a:latin typeface="Times New Roman"/>
                <a:cs typeface="Times New Roman"/>
              </a:rPr>
              <a:t>charge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sanitaire au profit </a:t>
            </a: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de 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Madame DOH MBEH</a:t>
            </a:r>
            <a:r>
              <a:rPr sz="1200" spc="-1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90BA22"/>
                </a:solidFill>
                <a:latin typeface="Times New Roman"/>
                <a:cs typeface="Times New Roman"/>
              </a:rPr>
              <a:t>Wendji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3981" y="5869025"/>
            <a:ext cx="3162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0790" marR="5080" indent="-122872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Photo de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famille après </a:t>
            </a: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visite de la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prison </a:t>
            </a:r>
            <a:r>
              <a:rPr sz="1200" spc="-5" dirty="0" err="1">
                <a:solidFill>
                  <a:srgbClr val="90BA22"/>
                </a:solidFill>
                <a:latin typeface="Times New Roman"/>
                <a:cs typeface="Times New Roman"/>
              </a:rPr>
              <a:t>principale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de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Mbanga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088" y="1821916"/>
            <a:ext cx="3166110" cy="276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7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Compte tenu </a:t>
            </a:r>
            <a:r>
              <a:rPr sz="1400" dirty="0">
                <a:latin typeface="Times New Roman"/>
                <a:cs typeface="Times New Roman"/>
              </a:rPr>
              <a:t>du </a:t>
            </a:r>
            <a:r>
              <a:rPr sz="1400" spc="-5" dirty="0">
                <a:latin typeface="Times New Roman"/>
                <a:cs typeface="Times New Roman"/>
              </a:rPr>
              <a:t>fait </a:t>
            </a:r>
            <a:r>
              <a:rPr sz="1400" spc="5" dirty="0">
                <a:latin typeface="Times New Roman"/>
                <a:cs typeface="Times New Roman"/>
              </a:rPr>
              <a:t>que </a:t>
            </a:r>
            <a:r>
              <a:rPr sz="1400" dirty="0">
                <a:latin typeface="Times New Roman"/>
                <a:cs typeface="Times New Roman"/>
              </a:rPr>
              <a:t>le </a:t>
            </a:r>
            <a:r>
              <a:rPr sz="1400" spc="-5" dirty="0">
                <a:latin typeface="Times New Roman"/>
                <a:cs typeface="Times New Roman"/>
              </a:rPr>
              <a:t>Moungo-  Sud </a:t>
            </a:r>
            <a:r>
              <a:rPr sz="1400" dirty="0">
                <a:latin typeface="Times New Roman"/>
                <a:cs typeface="Times New Roman"/>
              </a:rPr>
              <a:t>est </a:t>
            </a:r>
            <a:r>
              <a:rPr sz="1400" spc="-5" dirty="0">
                <a:latin typeface="Times New Roman"/>
                <a:cs typeface="Times New Roman"/>
              </a:rPr>
              <a:t>limitrophe </a:t>
            </a:r>
            <a:r>
              <a:rPr sz="1400" dirty="0">
                <a:latin typeface="Times New Roman"/>
                <a:cs typeface="Times New Roman"/>
              </a:rPr>
              <a:t>à la </a:t>
            </a:r>
            <a:r>
              <a:rPr sz="1400" spc="-5" dirty="0">
                <a:latin typeface="Times New Roman"/>
                <a:cs typeface="Times New Roman"/>
              </a:rPr>
              <a:t>région </a:t>
            </a:r>
            <a:r>
              <a:rPr sz="1400" dirty="0">
                <a:latin typeface="Times New Roman"/>
                <a:cs typeface="Times New Roman"/>
              </a:rPr>
              <a:t>du </a:t>
            </a:r>
            <a:r>
              <a:rPr sz="1400" spc="-10" dirty="0">
                <a:latin typeface="Times New Roman"/>
                <a:cs typeface="Times New Roman"/>
              </a:rPr>
              <a:t>Sud-  </a:t>
            </a:r>
            <a:r>
              <a:rPr sz="1400" dirty="0">
                <a:latin typeface="Times New Roman"/>
                <a:cs typeface="Times New Roman"/>
              </a:rPr>
              <a:t>Ouest, il </a:t>
            </a:r>
            <a:r>
              <a:rPr sz="1400" spc="-5" dirty="0">
                <a:latin typeface="Times New Roman"/>
                <a:cs typeface="Times New Roman"/>
              </a:rPr>
              <a:t>était indispensable que </a:t>
            </a:r>
            <a:r>
              <a:rPr sz="1400" spc="-10" dirty="0">
                <a:latin typeface="Times New Roman"/>
                <a:cs typeface="Times New Roman"/>
              </a:rPr>
              <a:t>nous  </a:t>
            </a:r>
            <a:r>
              <a:rPr sz="1400" spc="-5" dirty="0">
                <a:latin typeface="Times New Roman"/>
                <a:cs typeface="Times New Roman"/>
              </a:rPr>
              <a:t>contribuions </a:t>
            </a:r>
            <a:r>
              <a:rPr sz="1400" dirty="0">
                <a:latin typeface="Times New Roman"/>
                <a:cs typeface="Times New Roman"/>
              </a:rPr>
              <a:t>à ce </a:t>
            </a:r>
            <a:r>
              <a:rPr sz="1400" spc="5" dirty="0">
                <a:latin typeface="Times New Roman"/>
                <a:cs typeface="Times New Roman"/>
              </a:rPr>
              <a:t>que  </a:t>
            </a:r>
            <a:r>
              <a:rPr sz="1400" spc="-5" dirty="0">
                <a:latin typeface="Times New Roman"/>
                <a:cs typeface="Times New Roman"/>
              </a:rPr>
              <a:t>nos populations  vivent dans un environnement sécurisé.  Nos interventions dans </a:t>
            </a:r>
            <a:r>
              <a:rPr sz="1400" dirty="0">
                <a:latin typeface="Times New Roman"/>
                <a:cs typeface="Times New Roman"/>
              </a:rPr>
              <a:t>ce </a:t>
            </a:r>
            <a:r>
              <a:rPr sz="1400" spc="-5" dirty="0">
                <a:latin typeface="Times New Roman"/>
                <a:cs typeface="Times New Roman"/>
              </a:rPr>
              <a:t>domaine ont été  essentiellement préventives. </a:t>
            </a:r>
            <a:r>
              <a:rPr sz="1400" dirty="0">
                <a:latin typeface="Times New Roman"/>
                <a:cs typeface="Times New Roman"/>
              </a:rPr>
              <a:t>Dans ce </a:t>
            </a:r>
            <a:r>
              <a:rPr sz="1400" spc="-5" dirty="0">
                <a:latin typeface="Times New Roman"/>
                <a:cs typeface="Times New Roman"/>
              </a:rPr>
              <a:t>sens  nous </a:t>
            </a:r>
            <a:r>
              <a:rPr sz="1400" dirty="0">
                <a:latin typeface="Times New Roman"/>
                <a:cs typeface="Times New Roman"/>
              </a:rPr>
              <a:t>avons </a:t>
            </a:r>
            <a:r>
              <a:rPr sz="1400" spc="-5" dirty="0">
                <a:latin typeface="Times New Roman"/>
                <a:cs typeface="Times New Roman"/>
              </a:rPr>
              <a:t>entrepris, </a:t>
            </a:r>
            <a:r>
              <a:rPr sz="1400" dirty="0">
                <a:latin typeface="Times New Roman"/>
                <a:cs typeface="Times New Roman"/>
              </a:rPr>
              <a:t>auprès </a:t>
            </a:r>
            <a:r>
              <a:rPr sz="1400" spc="-5" dirty="0">
                <a:latin typeface="Times New Roman"/>
                <a:cs typeface="Times New Roman"/>
              </a:rPr>
              <a:t>des autorités  compétentes, plusieurs démarches </a:t>
            </a:r>
            <a:r>
              <a:rPr sz="1400" dirty="0">
                <a:latin typeface="Times New Roman"/>
                <a:cs typeface="Times New Roman"/>
              </a:rPr>
              <a:t>en </a:t>
            </a:r>
            <a:r>
              <a:rPr sz="1400" spc="-10" dirty="0">
                <a:latin typeface="Times New Roman"/>
                <a:cs typeface="Times New Roman"/>
              </a:rPr>
              <a:t>vue  </a:t>
            </a:r>
            <a:r>
              <a:rPr sz="1400" dirty="0">
                <a:latin typeface="Times New Roman"/>
                <a:cs typeface="Times New Roman"/>
              </a:rPr>
              <a:t>du </a:t>
            </a:r>
            <a:r>
              <a:rPr sz="1400" spc="-5" dirty="0">
                <a:latin typeface="Times New Roman"/>
                <a:cs typeface="Times New Roman"/>
              </a:rPr>
              <a:t>renforcement </a:t>
            </a:r>
            <a:r>
              <a:rPr sz="1400" dirty="0">
                <a:latin typeface="Times New Roman"/>
                <a:cs typeface="Times New Roman"/>
              </a:rPr>
              <a:t>des </a:t>
            </a:r>
            <a:r>
              <a:rPr sz="1400" spc="-5" dirty="0">
                <a:latin typeface="Times New Roman"/>
                <a:cs typeface="Times New Roman"/>
              </a:rPr>
              <a:t>effectifs personnels </a:t>
            </a:r>
            <a:r>
              <a:rPr sz="1400" spc="-10" dirty="0">
                <a:latin typeface="Times New Roman"/>
                <a:cs typeface="Times New Roman"/>
              </a:rPr>
              <a:t>de  </a:t>
            </a:r>
            <a:r>
              <a:rPr sz="1400" dirty="0">
                <a:latin typeface="Times New Roman"/>
                <a:cs typeface="Times New Roman"/>
              </a:rPr>
              <a:t>sécurité </a:t>
            </a:r>
            <a:r>
              <a:rPr sz="1400" spc="-5" dirty="0">
                <a:latin typeface="Times New Roman"/>
                <a:cs typeface="Times New Roman"/>
              </a:rPr>
              <a:t>et du matériel, dans </a:t>
            </a:r>
            <a:r>
              <a:rPr sz="1400" dirty="0">
                <a:latin typeface="Times New Roman"/>
                <a:cs typeface="Times New Roman"/>
              </a:rPr>
              <a:t>notre  circonscription.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02039" y="251459"/>
            <a:ext cx="8943340" cy="5698490"/>
            <a:chOff x="2702039" y="251459"/>
            <a:chExt cx="8943340" cy="5698490"/>
          </a:xfrm>
        </p:grpSpPr>
        <p:sp>
          <p:nvSpPr>
            <p:cNvPr id="4" name="object 4"/>
            <p:cNvSpPr/>
            <p:nvPr/>
          </p:nvSpPr>
          <p:spPr>
            <a:xfrm>
              <a:off x="4242815" y="1440179"/>
              <a:ext cx="3424428" cy="45095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455" y="1440179"/>
              <a:ext cx="3424428" cy="4386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2039" y="251459"/>
              <a:ext cx="5849886" cy="11469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43144" y="6009233"/>
            <a:ext cx="515429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5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Courriers au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MINDEF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et au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DGSN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aux fins de la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résolution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du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problème d’insuffisance</a:t>
            </a:r>
            <a:r>
              <a:rPr sz="1100" spc="-12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en</a:t>
            </a:r>
            <a:endParaRPr sz="1100" dirty="0">
              <a:latin typeface="Times New Roman"/>
              <a:cs typeface="Times New Roman"/>
            </a:endParaRPr>
          </a:p>
          <a:p>
            <a:pPr marL="3810" algn="ctr">
              <a:lnSpc>
                <a:spcPts val="1370"/>
              </a:lnSpc>
            </a:pPr>
            <a:r>
              <a:rPr sz="1100" dirty="0" err="1">
                <a:solidFill>
                  <a:srgbClr val="90BA22"/>
                </a:solidFill>
                <a:latin typeface="Times New Roman"/>
                <a:cs typeface="Times New Roman"/>
              </a:rPr>
              <a:t>personnels</a:t>
            </a:r>
            <a:r>
              <a:rPr sz="1100" spc="-3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lang="fr-FR" sz="1100" spc="-3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et</a:t>
            </a:r>
            <a:r>
              <a:rPr lang="fr-FR" sz="110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matériels</a:t>
            </a:r>
            <a:r>
              <a:rPr sz="1100" spc="-5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90BA22"/>
                </a:solidFill>
                <a:latin typeface="Times New Roman"/>
                <a:cs typeface="Times New Roman"/>
              </a:rPr>
              <a:t>roulants</a:t>
            </a:r>
            <a:r>
              <a:rPr sz="1800" spc="-30" baseline="-11574" dirty="0">
                <a:latin typeface="Times New Roman"/>
                <a:cs typeface="Times New Roman"/>
              </a:rPr>
              <a:t>.</a:t>
            </a:r>
            <a:r>
              <a:rPr sz="1800" spc="-284" baseline="-11574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des</a:t>
            </a:r>
            <a:r>
              <a:rPr sz="1100" spc="-1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FMO dans</a:t>
            </a:r>
            <a:r>
              <a:rPr sz="1100" spc="-2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le</a:t>
            </a:r>
            <a:r>
              <a:rPr sz="1100" spc="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Moungo-Sud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18</a:t>
            </a:fld>
            <a:endParaRPr spc="-40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1825" y="360425"/>
            <a:ext cx="5222875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8395" marR="5080" indent="-1116330">
              <a:lnSpc>
                <a:spcPct val="107200"/>
              </a:lnSpc>
              <a:spcBef>
                <a:spcPts val="100"/>
              </a:spcBef>
            </a:pPr>
            <a:r>
              <a:rPr spc="-5" dirty="0"/>
              <a:t>LA SÉCURITÉ DES PERSONNES </a:t>
            </a:r>
            <a:r>
              <a:rPr dirty="0"/>
              <a:t>ET </a:t>
            </a:r>
            <a:r>
              <a:rPr spc="-5" dirty="0"/>
              <a:t>DES BIENS</a:t>
            </a:r>
            <a:r>
              <a:rPr spc="-100" dirty="0"/>
              <a:t> </a:t>
            </a:r>
            <a:r>
              <a:rPr dirty="0"/>
              <a:t>:  </a:t>
            </a:r>
            <a:r>
              <a:rPr spc="-5" dirty="0"/>
              <a:t>UNE MISSION</a:t>
            </a:r>
            <a:r>
              <a:rPr spc="15" dirty="0"/>
              <a:t> </a:t>
            </a:r>
            <a:r>
              <a:rPr spc="-20" dirty="0"/>
              <a:t>PARALLELE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9275" y="1770101"/>
            <a:ext cx="9358630" cy="13989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204"/>
              </a:spcBef>
            </a:pPr>
            <a:r>
              <a:rPr sz="1300" spc="-5" dirty="0">
                <a:latin typeface="Times New Roman"/>
                <a:cs typeface="Times New Roman"/>
              </a:rPr>
              <a:t>Le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Moungo-Sud</a:t>
            </a:r>
            <a:r>
              <a:rPr sz="1300" spc="1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est</a:t>
            </a:r>
            <a:r>
              <a:rPr sz="1300" spc="1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une</a:t>
            </a:r>
            <a:r>
              <a:rPr sz="1300" spc="1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circonscription</a:t>
            </a:r>
            <a:r>
              <a:rPr sz="1300" spc="1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électorale</a:t>
            </a:r>
            <a:r>
              <a:rPr sz="1300" spc="1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essentiellement</a:t>
            </a:r>
            <a:r>
              <a:rPr sz="1300" spc="17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agricole</a:t>
            </a:r>
            <a:r>
              <a:rPr sz="1300" spc="16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qui</a:t>
            </a:r>
            <a:r>
              <a:rPr sz="1300" spc="1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souffre</a:t>
            </a:r>
            <a:r>
              <a:rPr sz="1300" spc="1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d’un</a:t>
            </a:r>
            <a:r>
              <a:rPr sz="1300" spc="17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manque</a:t>
            </a:r>
            <a:r>
              <a:rPr sz="1300" spc="1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criard</a:t>
            </a:r>
            <a:r>
              <a:rPr sz="1300" spc="17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</a:t>
            </a:r>
            <a:r>
              <a:rPr sz="1300" spc="1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pistes</a:t>
            </a:r>
            <a:r>
              <a:rPr sz="1300" spc="1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</a:t>
            </a:r>
            <a:r>
              <a:rPr sz="1300" spc="1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collecte</a:t>
            </a:r>
            <a:r>
              <a:rPr sz="1300" spc="16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et</a:t>
            </a: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1300" spc="-5" dirty="0">
                <a:latin typeface="Times New Roman"/>
                <a:cs typeface="Times New Roman"/>
              </a:rPr>
              <a:t>d’acheminement des produits </a:t>
            </a:r>
            <a:r>
              <a:rPr sz="1300" spc="-10" dirty="0">
                <a:latin typeface="Times New Roman"/>
                <a:cs typeface="Times New Roman"/>
              </a:rPr>
              <a:t>agricoles </a:t>
            </a:r>
            <a:r>
              <a:rPr sz="1300" spc="-5" dirty="0">
                <a:latin typeface="Times New Roman"/>
                <a:cs typeface="Times New Roman"/>
              </a:rPr>
              <a:t>dans les centres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urbains.</a:t>
            </a:r>
            <a:endParaRPr sz="13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6900"/>
              </a:lnSpc>
              <a:spcBef>
                <a:spcPts val="805"/>
              </a:spcBef>
            </a:pPr>
            <a:r>
              <a:rPr sz="1300" spc="-10" dirty="0">
                <a:latin typeface="Times New Roman"/>
                <a:cs typeface="Times New Roman"/>
              </a:rPr>
              <a:t>Pour </a:t>
            </a:r>
            <a:r>
              <a:rPr sz="1300" dirty="0">
                <a:latin typeface="Times New Roman"/>
                <a:cs typeface="Times New Roman"/>
              </a:rPr>
              <a:t>pallier </a:t>
            </a:r>
            <a:r>
              <a:rPr sz="1300" spc="-5" dirty="0">
                <a:latin typeface="Times New Roman"/>
                <a:cs typeface="Times New Roman"/>
              </a:rPr>
              <a:t>à cette situation, nous avons engagé des démarches avec les </a:t>
            </a:r>
            <a:r>
              <a:rPr sz="1300" spc="-10" dirty="0">
                <a:latin typeface="Times New Roman"/>
                <a:cs typeface="Times New Roman"/>
              </a:rPr>
              <a:t>services </a:t>
            </a:r>
            <a:r>
              <a:rPr sz="1300" spc="-5" dirty="0">
                <a:latin typeface="Times New Roman"/>
                <a:cs typeface="Times New Roman"/>
              </a:rPr>
              <a:t>compétents du </a:t>
            </a:r>
            <a:r>
              <a:rPr sz="1300" spc="-10" dirty="0">
                <a:latin typeface="Times New Roman"/>
                <a:cs typeface="Times New Roman"/>
              </a:rPr>
              <a:t>Ministère </a:t>
            </a:r>
            <a:r>
              <a:rPr sz="1300" dirty="0">
                <a:latin typeface="Times New Roman"/>
                <a:cs typeface="Times New Roman"/>
              </a:rPr>
              <a:t>des </a:t>
            </a:r>
            <a:r>
              <a:rPr sz="1300" spc="-10" dirty="0">
                <a:latin typeface="Times New Roman"/>
                <a:cs typeface="Times New Roman"/>
              </a:rPr>
              <a:t>travaux </a:t>
            </a:r>
            <a:r>
              <a:rPr sz="1300" spc="-5" dirty="0">
                <a:latin typeface="Times New Roman"/>
                <a:cs typeface="Times New Roman"/>
              </a:rPr>
              <a:t>publics </a:t>
            </a:r>
            <a:r>
              <a:rPr sz="1300" spc="5" dirty="0">
                <a:latin typeface="Times New Roman"/>
                <a:cs typeface="Times New Roman"/>
              </a:rPr>
              <a:t>et  </a:t>
            </a:r>
            <a:r>
              <a:rPr sz="1300" spc="-5" dirty="0">
                <a:latin typeface="Times New Roman"/>
                <a:cs typeface="Times New Roman"/>
              </a:rPr>
              <a:t>financé les descentes d’étude technique pour l’aménagement de la </a:t>
            </a:r>
            <a:r>
              <a:rPr sz="1300" dirty="0">
                <a:latin typeface="Times New Roman"/>
                <a:cs typeface="Times New Roman"/>
              </a:rPr>
              <a:t>route </a:t>
            </a:r>
            <a:r>
              <a:rPr sz="1300" spc="-10" dirty="0">
                <a:latin typeface="Times New Roman"/>
                <a:cs typeface="Times New Roman"/>
              </a:rPr>
              <a:t>Mbanga </a:t>
            </a:r>
            <a:r>
              <a:rPr sz="1300" spc="-5" dirty="0">
                <a:latin typeface="Times New Roman"/>
                <a:cs typeface="Times New Roman"/>
              </a:rPr>
              <a:t>- Penda Mboko. Ainsi de </a:t>
            </a:r>
            <a:r>
              <a:rPr sz="1300" dirty="0">
                <a:latin typeface="Times New Roman"/>
                <a:cs typeface="Times New Roman"/>
              </a:rPr>
              <a:t>nombreuses </a:t>
            </a:r>
            <a:r>
              <a:rPr sz="1300" spc="-5" dirty="0">
                <a:latin typeface="Times New Roman"/>
                <a:cs typeface="Times New Roman"/>
              </a:rPr>
              <a:t>pistes et rues dans </a:t>
            </a:r>
            <a:r>
              <a:rPr sz="1300" spc="-10" dirty="0">
                <a:latin typeface="Times New Roman"/>
                <a:cs typeface="Times New Roman"/>
              </a:rPr>
              <a:t>la  </a:t>
            </a:r>
            <a:r>
              <a:rPr sz="1300" spc="-5" dirty="0">
                <a:latin typeface="Times New Roman"/>
                <a:cs typeface="Times New Roman"/>
              </a:rPr>
              <a:t>ville de Mbanga. Dans cette </a:t>
            </a:r>
            <a:r>
              <a:rPr sz="1300" spc="-10" dirty="0">
                <a:latin typeface="Times New Roman"/>
                <a:cs typeface="Times New Roman"/>
              </a:rPr>
              <a:t>même lancée </a:t>
            </a:r>
            <a:r>
              <a:rPr sz="1300" dirty="0">
                <a:latin typeface="Times New Roman"/>
                <a:cs typeface="Times New Roman"/>
              </a:rPr>
              <a:t>nous </a:t>
            </a:r>
            <a:r>
              <a:rPr sz="1300" spc="-5" dirty="0">
                <a:latin typeface="Times New Roman"/>
                <a:cs typeface="Times New Roman"/>
              </a:rPr>
              <a:t>bataillons auprès du </a:t>
            </a:r>
            <a:r>
              <a:rPr sz="1300" spc="-10" dirty="0">
                <a:latin typeface="Times New Roman"/>
                <a:cs typeface="Times New Roman"/>
              </a:rPr>
              <a:t>Ministre </a:t>
            </a:r>
            <a:r>
              <a:rPr sz="1300" spc="-5" dirty="0">
                <a:latin typeface="Times New Roman"/>
                <a:cs typeface="Times New Roman"/>
              </a:rPr>
              <a:t>des </a:t>
            </a:r>
            <a:r>
              <a:rPr sz="1300" spc="-10" dirty="0">
                <a:latin typeface="Times New Roman"/>
                <a:cs typeface="Times New Roman"/>
              </a:rPr>
              <a:t>Travaux </a:t>
            </a:r>
            <a:r>
              <a:rPr sz="1300" spc="-5" dirty="0">
                <a:latin typeface="Times New Roman"/>
                <a:cs typeface="Times New Roman"/>
              </a:rPr>
              <a:t>Publics sur l’aménagement du tronçon Bekoko -  </a:t>
            </a:r>
            <a:r>
              <a:rPr sz="1300" spc="-10" dirty="0">
                <a:latin typeface="Times New Roman"/>
                <a:cs typeface="Times New Roman"/>
              </a:rPr>
              <a:t>Melong </a:t>
            </a:r>
            <a:r>
              <a:rPr sz="1300" spc="-5" dirty="0">
                <a:latin typeface="Times New Roman"/>
                <a:cs typeface="Times New Roman"/>
              </a:rPr>
              <a:t>qui </a:t>
            </a:r>
            <a:r>
              <a:rPr sz="1300" spc="-10" dirty="0">
                <a:latin typeface="Times New Roman"/>
                <a:cs typeface="Times New Roman"/>
              </a:rPr>
              <a:t>traverse </a:t>
            </a:r>
            <a:r>
              <a:rPr sz="1300" spc="-5" dirty="0">
                <a:latin typeface="Times New Roman"/>
                <a:cs typeface="Times New Roman"/>
              </a:rPr>
              <a:t>tout le département du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Moungo.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4219" y="533400"/>
            <a:ext cx="6008414" cy="1028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76903" y="589279"/>
            <a:ext cx="471678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5275">
              <a:lnSpc>
                <a:spcPct val="107200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-20" dirty="0"/>
              <a:t>CIRCULATION </a:t>
            </a:r>
            <a:r>
              <a:rPr spc="-5" dirty="0"/>
              <a:t>DES BIENS </a:t>
            </a:r>
            <a:r>
              <a:rPr dirty="0"/>
              <a:t>ET </a:t>
            </a:r>
            <a:r>
              <a:rPr spc="-5" dirty="0"/>
              <a:t>DES  PERSONNES </a:t>
            </a:r>
            <a:r>
              <a:rPr dirty="0"/>
              <a:t>: </a:t>
            </a:r>
            <a:r>
              <a:rPr spc="-5" dirty="0"/>
              <a:t>UN OBJECTIF À</a:t>
            </a:r>
            <a:r>
              <a:rPr spc="-145" dirty="0"/>
              <a:t> </a:t>
            </a:r>
            <a:r>
              <a:rPr spc="-20" dirty="0"/>
              <a:t>ATTEINDRE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19</a:t>
            </a:fld>
            <a:endParaRPr spc="-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8285" y="2233422"/>
            <a:ext cx="92595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Le </a:t>
            </a:r>
            <a:r>
              <a:rPr sz="1400" dirty="0">
                <a:latin typeface="Times New Roman"/>
                <a:cs typeface="Times New Roman"/>
              </a:rPr>
              <a:t>présent rapport expose </a:t>
            </a:r>
            <a:r>
              <a:rPr sz="1400" spc="-5" dirty="0">
                <a:latin typeface="Times New Roman"/>
                <a:cs typeface="Times New Roman"/>
              </a:rPr>
              <a:t>l’ensemble </a:t>
            </a:r>
            <a:r>
              <a:rPr sz="1400" dirty="0">
                <a:latin typeface="Times New Roman"/>
                <a:cs typeface="Times New Roman"/>
              </a:rPr>
              <a:t>des activités parlementaires de l’Honorable </a:t>
            </a:r>
            <a:r>
              <a:rPr sz="1400" spc="-5" dirty="0">
                <a:latin typeface="Times New Roman"/>
                <a:cs typeface="Times New Roman"/>
              </a:rPr>
              <a:t>DJEUMENI </a:t>
            </a:r>
            <a:r>
              <a:rPr sz="1400" dirty="0">
                <a:latin typeface="Times New Roman"/>
                <a:cs typeface="Times New Roman"/>
              </a:rPr>
              <a:t>Bénilde, Député de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Nation, </a:t>
            </a:r>
            <a:r>
              <a:rPr sz="1400" spc="5" dirty="0">
                <a:latin typeface="Times New Roman"/>
                <a:cs typeface="Times New Roman"/>
              </a:rPr>
              <a:t>pour </a:t>
            </a:r>
            <a:r>
              <a:rPr sz="1400" dirty="0">
                <a:latin typeface="Times New Roman"/>
                <a:cs typeface="Times New Roman"/>
              </a:rPr>
              <a:t>le compte de l’année </a:t>
            </a:r>
            <a:r>
              <a:rPr sz="1400" spc="5" dirty="0">
                <a:latin typeface="Times New Roman"/>
                <a:cs typeface="Times New Roman"/>
              </a:rPr>
              <a:t>2021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écoulée.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402" y="946255"/>
            <a:ext cx="5354686" cy="107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2934" y="1118108"/>
            <a:ext cx="164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</a:t>
            </a:r>
            <a:r>
              <a:rPr sz="2400" spc="-15" dirty="0"/>
              <a:t>Y</a:t>
            </a:r>
            <a:r>
              <a:rPr sz="2400" spc="-5" dirty="0"/>
              <a:t>N</a:t>
            </a:r>
            <a:r>
              <a:rPr sz="2400" spc="-15" dirty="0"/>
              <a:t>T</a:t>
            </a:r>
            <a:r>
              <a:rPr sz="2400" spc="-5" dirty="0"/>
              <a:t>HÈSE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52478" y="6465650"/>
            <a:ext cx="16065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10" dirty="0">
                <a:solidFill>
                  <a:srgbClr val="40B9D2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47" y="129482"/>
            <a:ext cx="5735606" cy="95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0764" y="144856"/>
            <a:ext cx="4356100" cy="613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pc="-5" dirty="0"/>
              <a:t>HONORABLE DJEUMENI UN JEUNE</a:t>
            </a:r>
            <a:r>
              <a:rPr spc="-80" dirty="0"/>
              <a:t> </a:t>
            </a:r>
            <a:r>
              <a:rPr spc="-5" dirty="0"/>
              <a:t>AU</a:t>
            </a: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pc="-15" dirty="0"/>
              <a:t>SERVICE </a:t>
            </a:r>
            <a:r>
              <a:rPr dirty="0"/>
              <a:t>DE LA</a:t>
            </a:r>
            <a:r>
              <a:rPr spc="-105" dirty="0"/>
              <a:t> </a:t>
            </a:r>
            <a:r>
              <a:rPr spc="-5" dirty="0"/>
              <a:t>JEUNESSE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4496" y="1090015"/>
            <a:ext cx="9623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 algn="just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La </a:t>
            </a:r>
            <a:r>
              <a:rPr sz="1400" dirty="0">
                <a:latin typeface="Times New Roman"/>
                <a:cs typeface="Times New Roman"/>
              </a:rPr>
              <a:t>jeunesse </a:t>
            </a:r>
            <a:r>
              <a:rPr sz="1400" spc="-5" dirty="0">
                <a:latin typeface="Times New Roman"/>
                <a:cs typeface="Times New Roman"/>
              </a:rPr>
              <a:t>occupe </a:t>
            </a:r>
            <a:r>
              <a:rPr sz="1400" spc="5" dirty="0">
                <a:latin typeface="Times New Roman"/>
                <a:cs typeface="Times New Roman"/>
              </a:rPr>
              <a:t>une </a:t>
            </a:r>
            <a:r>
              <a:rPr sz="1400" dirty="0">
                <a:latin typeface="Times New Roman"/>
                <a:cs typeface="Times New Roman"/>
              </a:rPr>
              <a:t>place </a:t>
            </a:r>
            <a:r>
              <a:rPr sz="1400" spc="-5" dirty="0">
                <a:latin typeface="Times New Roman"/>
                <a:cs typeface="Times New Roman"/>
              </a:rPr>
              <a:t>importante </a:t>
            </a:r>
            <a:r>
              <a:rPr sz="1400" dirty="0">
                <a:latin typeface="Times New Roman"/>
                <a:cs typeface="Times New Roman"/>
              </a:rPr>
              <a:t>dans </a:t>
            </a:r>
            <a:r>
              <a:rPr sz="1400" spc="-5" dirty="0">
                <a:latin typeface="Times New Roman"/>
                <a:cs typeface="Times New Roman"/>
              </a:rPr>
              <a:t>notre vision politique. Plusieurs actions sont implémentées </a:t>
            </a:r>
            <a:r>
              <a:rPr sz="1400" dirty="0">
                <a:latin typeface="Times New Roman"/>
                <a:cs typeface="Times New Roman"/>
              </a:rPr>
              <a:t>dans le sens </a:t>
            </a:r>
            <a:r>
              <a:rPr sz="1400" spc="5" dirty="0">
                <a:latin typeface="Times New Roman"/>
                <a:cs typeface="Times New Roman"/>
              </a:rPr>
              <a:t>de  </a:t>
            </a:r>
            <a:r>
              <a:rPr sz="1400" spc="-5" dirty="0">
                <a:latin typeface="Times New Roman"/>
                <a:cs typeface="Times New Roman"/>
              </a:rPr>
              <a:t>promouvoir l’initiative jeune </a:t>
            </a:r>
            <a:r>
              <a:rPr sz="1400" dirty="0">
                <a:latin typeface="Times New Roman"/>
                <a:cs typeface="Times New Roman"/>
              </a:rPr>
              <a:t>et </a:t>
            </a:r>
            <a:r>
              <a:rPr sz="1400" spc="-5" dirty="0">
                <a:latin typeface="Times New Roman"/>
                <a:cs typeface="Times New Roman"/>
              </a:rPr>
              <a:t>partant de </a:t>
            </a:r>
            <a:r>
              <a:rPr sz="1400" dirty="0">
                <a:latin typeface="Times New Roman"/>
                <a:cs typeface="Times New Roman"/>
              </a:rPr>
              <a:t>ceci </a:t>
            </a:r>
            <a:r>
              <a:rPr sz="1400" spc="-5" dirty="0">
                <a:latin typeface="Times New Roman"/>
                <a:cs typeface="Times New Roman"/>
              </a:rPr>
              <a:t>leur autonomisation. </a:t>
            </a:r>
            <a:r>
              <a:rPr sz="1400" spc="-10" dirty="0">
                <a:latin typeface="Times New Roman"/>
                <a:cs typeface="Times New Roman"/>
              </a:rPr>
              <a:t>En </a:t>
            </a:r>
            <a:r>
              <a:rPr sz="1400" spc="-5" dirty="0">
                <a:latin typeface="Times New Roman"/>
                <a:cs typeface="Times New Roman"/>
              </a:rPr>
              <a:t>tant </a:t>
            </a:r>
            <a:r>
              <a:rPr sz="1400" spc="5" dirty="0">
                <a:latin typeface="Times New Roman"/>
                <a:cs typeface="Times New Roman"/>
              </a:rPr>
              <a:t>que </a:t>
            </a:r>
            <a:r>
              <a:rPr sz="1400" spc="-5" dirty="0">
                <a:latin typeface="Times New Roman"/>
                <a:cs typeface="Times New Roman"/>
              </a:rPr>
              <a:t>jeune Député, nous ne </a:t>
            </a:r>
            <a:r>
              <a:rPr sz="1400" dirty="0">
                <a:latin typeface="Times New Roman"/>
                <a:cs typeface="Times New Roman"/>
              </a:rPr>
              <a:t>cesserons </a:t>
            </a:r>
            <a:r>
              <a:rPr sz="1400" spc="-5" dirty="0">
                <a:latin typeface="Times New Roman"/>
                <a:cs typeface="Times New Roman"/>
              </a:rPr>
              <a:t>d’apporter notre  soutien aux jeunes qui sont porteurs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projets visant </a:t>
            </a:r>
            <a:r>
              <a:rPr sz="1400" dirty="0">
                <a:latin typeface="Times New Roman"/>
                <a:cs typeface="Times New Roman"/>
              </a:rPr>
              <a:t>la </a:t>
            </a:r>
            <a:r>
              <a:rPr sz="1400" spc="-5" dirty="0">
                <a:latin typeface="Times New Roman"/>
                <a:cs typeface="Times New Roman"/>
              </a:rPr>
              <a:t>satisfaction d’un intérêt général </a:t>
            </a:r>
            <a:r>
              <a:rPr sz="1400" dirty="0">
                <a:latin typeface="Times New Roman"/>
                <a:cs typeface="Times New Roman"/>
              </a:rPr>
              <a:t>. </a:t>
            </a:r>
            <a:r>
              <a:rPr sz="1400" spc="-5" dirty="0">
                <a:latin typeface="Times New Roman"/>
                <a:cs typeface="Times New Roman"/>
              </a:rPr>
              <a:t>Les </a:t>
            </a:r>
            <a:r>
              <a:rPr sz="1400" dirty="0">
                <a:latin typeface="Times New Roman"/>
                <a:cs typeface="Times New Roman"/>
              </a:rPr>
              <a:t>clichés </a:t>
            </a:r>
            <a:r>
              <a:rPr sz="1400" spc="-5" dirty="0">
                <a:latin typeface="Times New Roman"/>
                <a:cs typeface="Times New Roman"/>
              </a:rPr>
              <a:t>ci-après illustrent </a:t>
            </a:r>
            <a:r>
              <a:rPr sz="1400" dirty="0">
                <a:latin typeface="Times New Roman"/>
                <a:cs typeface="Times New Roman"/>
              </a:rPr>
              <a:t>à </a:t>
            </a:r>
            <a:r>
              <a:rPr sz="1400" spc="-5" dirty="0">
                <a:latin typeface="Times New Roman"/>
                <a:cs typeface="Times New Roman"/>
              </a:rPr>
              <a:t>suffisance  </a:t>
            </a:r>
            <a:r>
              <a:rPr sz="1400" dirty="0">
                <a:latin typeface="Times New Roman"/>
                <a:cs typeface="Times New Roman"/>
              </a:rPr>
              <a:t>notre intérêt </a:t>
            </a:r>
            <a:r>
              <a:rPr sz="1400" spc="5" dirty="0">
                <a:latin typeface="Times New Roman"/>
                <a:cs typeface="Times New Roman"/>
              </a:rPr>
              <a:t>pour </a:t>
            </a:r>
            <a:r>
              <a:rPr sz="1400" dirty="0">
                <a:latin typeface="Times New Roman"/>
                <a:cs typeface="Times New Roman"/>
              </a:rPr>
              <a:t>la jeunesse de notre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pays.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0955" y="2212848"/>
            <a:ext cx="2947416" cy="3525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8640" y="2212848"/>
            <a:ext cx="3142488" cy="3525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9600" y="2212848"/>
            <a:ext cx="3023616" cy="3525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1862" y="5768136"/>
            <a:ext cx="278701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600"/>
              </a:lnSpc>
              <a:spcBef>
                <a:spcPts val="120"/>
              </a:spcBef>
            </a:pP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Le soutien apporté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à la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candidature </a:t>
            </a:r>
            <a:r>
              <a:rPr sz="1100" spc="-10" dirty="0">
                <a:solidFill>
                  <a:srgbClr val="90BA22"/>
                </a:solidFill>
                <a:latin typeface="Times New Roman"/>
                <a:cs typeface="Times New Roman"/>
              </a:rPr>
              <a:t>de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Monsieur  Samuel ETO’O Fils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à la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présidence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 </a:t>
            </a:r>
            <a:r>
              <a:rPr sz="1100" spc="-10" dirty="0">
                <a:solidFill>
                  <a:srgbClr val="90BA22"/>
                </a:solidFill>
                <a:latin typeface="Times New Roman"/>
                <a:cs typeface="Times New Roman"/>
              </a:rPr>
              <a:t>la 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FECAFOOT.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20</a:t>
            </a:fld>
            <a:endParaRPr spc="-40" dirty="0"/>
          </a:p>
        </p:txBody>
      </p:sp>
      <p:sp>
        <p:nvSpPr>
          <p:cNvPr id="9" name="object 9"/>
          <p:cNvSpPr txBox="1"/>
          <p:nvPr/>
        </p:nvSpPr>
        <p:spPr>
          <a:xfrm>
            <a:off x="4292346" y="5855309"/>
            <a:ext cx="32461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L’animation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des ateliers de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formation </a:t>
            </a:r>
            <a:r>
              <a:rPr lang="fr-FR"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des jeunes en</a:t>
            </a:r>
            <a:r>
              <a:rPr sz="1100" spc="-13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ligne.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11259" y="5879998"/>
            <a:ext cx="18630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Le soutien des jeunes</a:t>
            </a:r>
            <a:r>
              <a:rPr sz="1100" spc="-14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chercheurs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3580" y="1209958"/>
            <a:ext cx="1567815" cy="4654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30"/>
              </a:spcBef>
              <a:tabLst>
                <a:tab pos="548640" algn="l"/>
                <a:tab pos="1330325" algn="l"/>
              </a:tabLst>
            </a:pPr>
            <a:r>
              <a:rPr sz="1250" dirty="0">
                <a:latin typeface="Times New Roman"/>
                <a:cs typeface="Times New Roman"/>
              </a:rPr>
              <a:t>Le	</a:t>
            </a:r>
            <a:r>
              <a:rPr sz="1250" spc="-5" dirty="0">
                <a:latin typeface="Times New Roman"/>
                <a:cs typeface="Times New Roman"/>
              </a:rPr>
              <a:t>Parlement	de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981710" algn="l"/>
              </a:tabLst>
            </a:pPr>
            <a:r>
              <a:rPr sz="1250" spc="-5" dirty="0">
                <a:latin typeface="Times New Roman"/>
                <a:cs typeface="Times New Roman"/>
              </a:rPr>
              <a:t>comprend	plusieurs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654" y="1209958"/>
            <a:ext cx="781685" cy="4654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330"/>
              </a:spcBef>
              <a:tabLst>
                <a:tab pos="466090" algn="l"/>
              </a:tabLst>
            </a:pPr>
            <a:r>
              <a:rPr sz="1250" dirty="0">
                <a:latin typeface="Times New Roman"/>
                <a:cs typeface="Times New Roman"/>
              </a:rPr>
              <a:t>notre	p</a:t>
            </a:r>
            <a:r>
              <a:rPr sz="1250" spc="-5" dirty="0">
                <a:latin typeface="Times New Roman"/>
                <a:cs typeface="Times New Roman"/>
              </a:rPr>
              <a:t>a</a:t>
            </a:r>
            <a:r>
              <a:rPr sz="1250" spc="-15" dirty="0">
                <a:latin typeface="Times New Roman"/>
                <a:cs typeface="Times New Roman"/>
              </a:rPr>
              <a:t>y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1250" spc="-5" dirty="0">
                <a:latin typeface="Times New Roman"/>
                <a:cs typeface="Times New Roman"/>
              </a:rPr>
              <a:t>ré</a:t>
            </a:r>
            <a:r>
              <a:rPr sz="1250" spc="-15" dirty="0">
                <a:latin typeface="Times New Roman"/>
                <a:cs typeface="Times New Roman"/>
              </a:rPr>
              <a:t>s</a:t>
            </a:r>
            <a:r>
              <a:rPr sz="1250" spc="-5" dirty="0">
                <a:latin typeface="Times New Roman"/>
                <a:cs typeface="Times New Roman"/>
              </a:rPr>
              <a:t>e</a:t>
            </a:r>
            <a:r>
              <a:rPr sz="1250" spc="-10" dirty="0">
                <a:latin typeface="Times New Roman"/>
                <a:cs typeface="Times New Roman"/>
              </a:rPr>
              <a:t>a</a:t>
            </a:r>
            <a:r>
              <a:rPr sz="1250" spc="-5" dirty="0">
                <a:latin typeface="Times New Roman"/>
                <a:cs typeface="Times New Roman"/>
              </a:rPr>
              <a:t>ux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580" y="1648155"/>
            <a:ext cx="2391410" cy="199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50" spc="-5" dirty="0">
                <a:latin typeface="Times New Roman"/>
                <a:cs typeface="Times New Roman"/>
              </a:rPr>
              <a:t>parlementaires. Nous avons </a:t>
            </a:r>
            <a:r>
              <a:rPr sz="1250" spc="-10" dirty="0">
                <a:latin typeface="Times New Roman"/>
                <a:cs typeface="Times New Roman"/>
              </a:rPr>
              <a:t>eu  </a:t>
            </a:r>
            <a:r>
              <a:rPr sz="1250" spc="-5" dirty="0">
                <a:latin typeface="Times New Roman"/>
                <a:cs typeface="Times New Roman"/>
              </a:rPr>
              <a:t>l’honneur d’être porté à la tête du  </a:t>
            </a:r>
            <a:r>
              <a:rPr sz="1250" spc="-25" dirty="0">
                <a:latin typeface="Times New Roman"/>
                <a:cs typeface="Times New Roman"/>
              </a:rPr>
              <a:t>REPPAS </a:t>
            </a:r>
            <a:r>
              <a:rPr sz="1250" spc="-5" dirty="0">
                <a:latin typeface="Times New Roman"/>
                <a:cs typeface="Times New Roman"/>
              </a:rPr>
              <a:t>en qualité de président par  nos paires pour mettre au service de  notre pays nos compétences en la  matière dans l’optique </a:t>
            </a:r>
            <a:r>
              <a:rPr sz="1250" dirty="0">
                <a:latin typeface="Times New Roman"/>
                <a:cs typeface="Times New Roman"/>
              </a:rPr>
              <a:t>de </a:t>
            </a:r>
            <a:r>
              <a:rPr sz="1250" spc="-5" dirty="0">
                <a:latin typeface="Times New Roman"/>
                <a:cs typeface="Times New Roman"/>
              </a:rPr>
              <a:t>contribuer  à </a:t>
            </a:r>
            <a:r>
              <a:rPr sz="1250" spc="-10" dirty="0">
                <a:latin typeface="Times New Roman"/>
                <a:cs typeface="Times New Roman"/>
              </a:rPr>
              <a:t>sa </a:t>
            </a:r>
            <a:r>
              <a:rPr sz="1250" spc="-5" dirty="0">
                <a:latin typeface="Times New Roman"/>
                <a:cs typeface="Times New Roman"/>
              </a:rPr>
              <a:t>croissance économique. Dans  cet esprit, plusieurs atouts </a:t>
            </a:r>
            <a:r>
              <a:rPr sz="1250" dirty="0">
                <a:latin typeface="Times New Roman"/>
                <a:cs typeface="Times New Roman"/>
              </a:rPr>
              <a:t>sont </a:t>
            </a:r>
            <a:r>
              <a:rPr sz="1250" spc="-5" dirty="0">
                <a:latin typeface="Times New Roman"/>
                <a:cs typeface="Times New Roman"/>
              </a:rPr>
              <a:t>à  mettre</a:t>
            </a:r>
            <a:r>
              <a:rPr sz="1250" spc="6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à</a:t>
            </a:r>
            <a:r>
              <a:rPr sz="1250" spc="6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notre</a:t>
            </a:r>
            <a:r>
              <a:rPr sz="1250" spc="6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crédit</a:t>
            </a:r>
            <a:r>
              <a:rPr sz="1250" spc="5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aux</a:t>
            </a:r>
            <a:r>
              <a:rPr sz="1250" spc="6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rangs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580" y="3649726"/>
            <a:ext cx="239014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5819" algn="l"/>
                <a:tab pos="1065530" algn="l"/>
                <a:tab pos="1417320" algn="l"/>
                <a:tab pos="2226945" algn="l"/>
              </a:tabLst>
            </a:pPr>
            <a:r>
              <a:rPr sz="1250" spc="-5" dirty="0">
                <a:latin typeface="Times New Roman"/>
                <a:cs typeface="Times New Roman"/>
              </a:rPr>
              <a:t>de</a:t>
            </a:r>
            <a:r>
              <a:rPr sz="1250" spc="-15" dirty="0">
                <a:latin typeface="Times New Roman"/>
                <a:cs typeface="Times New Roman"/>
              </a:rPr>
              <a:t>s</a:t>
            </a:r>
            <a:r>
              <a:rPr sz="1250" spc="-5" dirty="0">
                <a:latin typeface="Times New Roman"/>
                <a:cs typeface="Times New Roman"/>
              </a:rPr>
              <a:t>quelles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: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d</a:t>
            </a:r>
            <a:r>
              <a:rPr sz="1250" dirty="0">
                <a:latin typeface="Times New Roman"/>
                <a:cs typeface="Times New Roman"/>
              </a:rPr>
              <a:t>e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-5" dirty="0">
                <a:latin typeface="Times New Roman"/>
                <a:cs typeface="Times New Roman"/>
              </a:rPr>
              <a:t>and</a:t>
            </a:r>
            <a:r>
              <a:rPr sz="1250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de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3700" y="3839921"/>
            <a:ext cx="1430020" cy="4648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50" spc="-5" dirty="0">
                <a:latin typeface="Times New Roman"/>
                <a:cs typeface="Times New Roman"/>
              </a:rPr>
              <a:t>adressées   à  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certains</a:t>
            </a:r>
            <a:endParaRPr sz="12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229"/>
              </a:spcBef>
              <a:tabLst>
                <a:tab pos="1265555" algn="l"/>
              </a:tabLst>
            </a:pP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-15" dirty="0">
                <a:latin typeface="Times New Roman"/>
                <a:cs typeface="Times New Roman"/>
              </a:rPr>
              <a:t>’</a:t>
            </a:r>
            <a:r>
              <a:rPr sz="1250" spc="-5" dirty="0">
                <a:latin typeface="Times New Roman"/>
                <a:cs typeface="Times New Roman"/>
              </a:rPr>
              <a:t>o</a:t>
            </a:r>
            <a:r>
              <a:rPr sz="1250" spc="-25" dirty="0">
                <a:latin typeface="Times New Roman"/>
                <a:cs typeface="Times New Roman"/>
              </a:rPr>
              <a:t>r</a:t>
            </a:r>
            <a:r>
              <a:rPr sz="1250" spc="-5" dirty="0">
                <a:latin typeface="Times New Roman"/>
                <a:cs typeface="Times New Roman"/>
              </a:rPr>
              <a:t>gan</a:t>
            </a:r>
            <a:r>
              <a:rPr sz="1250" spc="-20" dirty="0">
                <a:latin typeface="Times New Roman"/>
                <a:cs typeface="Times New Roman"/>
              </a:rPr>
              <a:t>i</a:t>
            </a:r>
            <a:r>
              <a:rPr sz="1250" spc="-15" dirty="0">
                <a:latin typeface="Times New Roman"/>
                <a:cs typeface="Times New Roman"/>
              </a:rPr>
              <a:t>s</a:t>
            </a:r>
            <a:r>
              <a:rPr sz="1250" spc="-5" dirty="0">
                <a:latin typeface="Times New Roman"/>
                <a:cs typeface="Times New Roman"/>
              </a:rPr>
              <a:t>ation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de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6163" y="4306265"/>
            <a:ext cx="15271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795" algn="l"/>
                <a:tab pos="755015" algn="l"/>
              </a:tabLst>
            </a:pPr>
            <a:r>
              <a:rPr sz="1250" spc="-15" dirty="0">
                <a:latin typeface="Times New Roman"/>
                <a:cs typeface="Times New Roman"/>
              </a:rPr>
              <a:t>s</a:t>
            </a:r>
            <a:r>
              <a:rPr sz="1250" dirty="0">
                <a:latin typeface="Times New Roman"/>
                <a:cs typeface="Times New Roman"/>
              </a:rPr>
              <a:t>ur	</a:t>
            </a:r>
            <a:r>
              <a:rPr sz="1250" spc="-5" dirty="0">
                <a:latin typeface="Times New Roman"/>
                <a:cs typeface="Times New Roman"/>
              </a:rPr>
              <a:t>les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A</a:t>
            </a:r>
            <a:r>
              <a:rPr sz="1250" spc="-15" dirty="0">
                <a:latin typeface="Times New Roman"/>
                <a:cs typeface="Times New Roman"/>
              </a:rPr>
              <a:t>ss</a:t>
            </a:r>
            <a:r>
              <a:rPr sz="1250" dirty="0">
                <a:latin typeface="Times New Roman"/>
                <a:cs typeface="Times New Roman"/>
              </a:rPr>
              <a:t>uran</a:t>
            </a:r>
            <a:r>
              <a:rPr sz="1250" spc="-5" dirty="0">
                <a:latin typeface="Times New Roman"/>
                <a:cs typeface="Times New Roman"/>
              </a:rPr>
              <a:t>ce</a:t>
            </a:r>
            <a:r>
              <a:rPr sz="1250" spc="-15" dirty="0">
                <a:latin typeface="Times New Roman"/>
                <a:cs typeface="Times New Roman"/>
              </a:rPr>
              <a:t>s</a:t>
            </a:r>
            <a:r>
              <a:rPr sz="1250" dirty="0">
                <a:latin typeface="Times New Roman"/>
                <a:cs typeface="Times New Roman"/>
              </a:rPr>
              <a:t>,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580" y="3839921"/>
            <a:ext cx="873125" cy="90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875">
              <a:lnSpc>
                <a:spcPct val="114799"/>
              </a:lnSpc>
              <a:spcBef>
                <a:spcPts val="105"/>
              </a:spcBef>
            </a:pPr>
            <a:r>
              <a:rPr sz="1250" spc="-5" dirty="0">
                <a:latin typeface="Times New Roman"/>
                <a:cs typeface="Times New Roman"/>
              </a:rPr>
              <a:t>collaboration  partenaires,  séminaires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50" spc="-10" dirty="0">
                <a:latin typeface="Times New Roman"/>
                <a:cs typeface="Times New Roman"/>
              </a:rPr>
              <a:t>l’effectuation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0983" y="4497146"/>
            <a:ext cx="612140" cy="4648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50" spc="-5" dirty="0">
                <a:latin typeface="Times New Roman"/>
                <a:cs typeface="Times New Roman"/>
              </a:rPr>
              <a:t>de</a:t>
            </a:r>
            <a:endParaRPr sz="125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spcBef>
                <a:spcPts val="229"/>
              </a:spcBef>
            </a:pPr>
            <a:r>
              <a:rPr sz="1250" spc="-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r</a:t>
            </a:r>
            <a:r>
              <a:rPr sz="1250" spc="-5" dirty="0">
                <a:latin typeface="Times New Roman"/>
                <a:cs typeface="Times New Roman"/>
              </a:rPr>
              <a:t>é</a:t>
            </a:r>
            <a:r>
              <a:rPr sz="1250" spc="-10" dirty="0">
                <a:latin typeface="Times New Roman"/>
                <a:cs typeface="Times New Roman"/>
              </a:rPr>
              <a:t>a</a:t>
            </a:r>
            <a:r>
              <a:rPr sz="1250" spc="-5" dirty="0">
                <a:latin typeface="Times New Roman"/>
                <a:cs typeface="Times New Roman"/>
              </a:rPr>
              <a:t>tion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2173" y="4497146"/>
            <a:ext cx="431165" cy="4648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325"/>
              </a:spcBef>
            </a:pPr>
            <a:r>
              <a:rPr sz="1250" spc="-5" dirty="0">
                <a:latin typeface="Times New Roman"/>
                <a:cs typeface="Times New Roman"/>
              </a:rPr>
              <a:t>vi</a:t>
            </a:r>
            <a:r>
              <a:rPr sz="1250" spc="-10" dirty="0">
                <a:latin typeface="Times New Roman"/>
                <a:cs typeface="Times New Roman"/>
              </a:rPr>
              <a:t>s</a:t>
            </a:r>
            <a:r>
              <a:rPr sz="1250" spc="-5" dirty="0">
                <a:latin typeface="Times New Roman"/>
                <a:cs typeface="Times New Roman"/>
              </a:rPr>
              <a:t>ites</a:t>
            </a:r>
            <a:endParaRPr sz="12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1250" spc="-5" dirty="0">
                <a:latin typeface="Times New Roman"/>
                <a:cs typeface="Times New Roman"/>
              </a:rPr>
              <a:t>d</a:t>
            </a:r>
            <a:r>
              <a:rPr sz="1250" spc="-15" dirty="0">
                <a:latin typeface="Times New Roman"/>
                <a:cs typeface="Times New Roman"/>
              </a:rPr>
              <a:t>’</a:t>
            </a:r>
            <a:r>
              <a:rPr sz="1250" spc="-5" dirty="0">
                <a:latin typeface="Times New Roman"/>
                <a:cs typeface="Times New Roman"/>
              </a:rPr>
              <a:t>un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580" y="4745863"/>
            <a:ext cx="12712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3000" algn="l"/>
              </a:tabLst>
            </a:pPr>
            <a:r>
              <a:rPr sz="1250" spc="-5" dirty="0">
                <a:latin typeface="Times New Roman"/>
                <a:cs typeface="Times New Roman"/>
              </a:rPr>
              <a:t>parle</a:t>
            </a:r>
            <a:r>
              <a:rPr sz="1250" spc="-15" dirty="0">
                <a:latin typeface="Times New Roman"/>
                <a:cs typeface="Times New Roman"/>
              </a:rPr>
              <a:t>m</a:t>
            </a:r>
            <a:r>
              <a:rPr sz="1250" spc="-5" dirty="0">
                <a:latin typeface="Times New Roman"/>
                <a:cs typeface="Times New Roman"/>
              </a:rPr>
              <a:t>entaire</a:t>
            </a:r>
            <a:r>
              <a:rPr sz="1250" spc="-10" dirty="0">
                <a:latin typeface="Times New Roman"/>
                <a:cs typeface="Times New Roman"/>
              </a:rPr>
              <a:t>s</a:t>
            </a:r>
            <a:r>
              <a:rPr sz="1250" spc="-5" dirty="0">
                <a:latin typeface="Times New Roman"/>
                <a:cs typeface="Times New Roman"/>
              </a:rPr>
              <a:t>,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la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580" y="4965319"/>
            <a:ext cx="23888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latin typeface="Times New Roman"/>
                <a:cs typeface="Times New Roman"/>
              </a:rPr>
              <a:t>comité ad-hoc sur l’assurance</a:t>
            </a:r>
            <a:r>
              <a:rPr sz="1250" spc="21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des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580" y="5593237"/>
            <a:ext cx="2110740" cy="46418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1028700" algn="l"/>
                <a:tab pos="1412875" algn="l"/>
              </a:tabLst>
            </a:pPr>
            <a:r>
              <a:rPr sz="1250" spc="-5" dirty="0">
                <a:latin typeface="Times New Roman"/>
                <a:cs typeface="Times New Roman"/>
              </a:rPr>
              <a:t>renforcement	des	capacités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1071245" algn="l"/>
                <a:tab pos="1313815" algn="l"/>
              </a:tabLst>
            </a:pPr>
            <a:r>
              <a:rPr sz="1250" spc="-5" dirty="0">
                <a:latin typeface="Times New Roman"/>
                <a:cs typeface="Times New Roman"/>
              </a:rPr>
              <a:t>parlementaires	et	perspectives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580" y="5153990"/>
            <a:ext cx="239141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15199"/>
              </a:lnSpc>
              <a:spcBef>
                <a:spcPts val="100"/>
              </a:spcBef>
              <a:tabLst>
                <a:tab pos="723900" algn="l"/>
                <a:tab pos="1859914" algn="l"/>
                <a:tab pos="2228215" algn="l"/>
              </a:tabLst>
            </a:pPr>
            <a:r>
              <a:rPr sz="1250" spc="-5" dirty="0">
                <a:latin typeface="Times New Roman"/>
                <a:cs typeface="Times New Roman"/>
              </a:rPr>
              <a:t>biens de l’État,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l’organisation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des  ateliers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d</a:t>
            </a:r>
            <a:r>
              <a:rPr sz="1250" spc="-15" dirty="0">
                <a:latin typeface="Times New Roman"/>
                <a:cs typeface="Times New Roman"/>
              </a:rPr>
              <a:t>’</a:t>
            </a:r>
            <a:r>
              <a:rPr sz="1250" spc="-5" dirty="0">
                <a:latin typeface="Times New Roman"/>
                <a:cs typeface="Times New Roman"/>
              </a:rPr>
              <a:t>in</a:t>
            </a:r>
            <a:r>
              <a:rPr sz="1250" spc="-15" dirty="0">
                <a:latin typeface="Times New Roman"/>
                <a:cs typeface="Times New Roman"/>
              </a:rPr>
              <a:t>f</a:t>
            </a:r>
            <a:r>
              <a:rPr sz="1250" spc="-5" dirty="0">
                <a:latin typeface="Times New Roman"/>
                <a:cs typeface="Times New Roman"/>
              </a:rPr>
              <a:t>o</a:t>
            </a:r>
            <a:r>
              <a:rPr sz="1250" spc="10" dirty="0">
                <a:latin typeface="Times New Roman"/>
                <a:cs typeface="Times New Roman"/>
              </a:rPr>
              <a:t>r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-5" dirty="0">
                <a:latin typeface="Times New Roman"/>
                <a:cs typeface="Times New Roman"/>
              </a:rPr>
              <a:t>ati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5" dirty="0">
                <a:latin typeface="Times New Roman"/>
                <a:cs typeface="Times New Roman"/>
              </a:rPr>
              <a:t>n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10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de</a:t>
            </a:r>
            <a:endParaRPr sz="125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225"/>
              </a:spcBef>
            </a:pPr>
            <a:r>
              <a:rPr sz="1250" spc="-5" dirty="0">
                <a:latin typeface="Times New Roman"/>
                <a:cs typeface="Times New Roman"/>
              </a:rPr>
              <a:t>des</a:t>
            </a:r>
            <a:endParaRPr sz="125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229"/>
              </a:spcBef>
            </a:pPr>
            <a:r>
              <a:rPr sz="1250" spc="-5" dirty="0">
                <a:latin typeface="Times New Roman"/>
                <a:cs typeface="Times New Roman"/>
              </a:rPr>
              <a:t>de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580" y="6059830"/>
            <a:ext cx="239141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latin typeface="Times New Roman"/>
                <a:cs typeface="Times New Roman"/>
              </a:rPr>
              <a:t>partenariat formel, la rencontre</a:t>
            </a:r>
            <a:r>
              <a:rPr sz="1250" spc="2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avec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55594" y="1209958"/>
            <a:ext cx="2391410" cy="1559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</a:pPr>
            <a:r>
              <a:rPr sz="1250" dirty="0">
                <a:latin typeface="Times New Roman"/>
                <a:cs typeface="Times New Roman"/>
              </a:rPr>
              <a:t>la </a:t>
            </a:r>
            <a:r>
              <a:rPr sz="1250" spc="-5" dirty="0">
                <a:latin typeface="Times New Roman"/>
                <a:cs typeface="Times New Roman"/>
              </a:rPr>
              <a:t>Fédération Française de  l’Assurance en vue de l’amélioration  du projet d’assurance des véhicules  de l’État et plus largement du  patrimoine de l’État </a:t>
            </a:r>
            <a:r>
              <a:rPr sz="1250" spc="-10" dirty="0">
                <a:latin typeface="Arial"/>
                <a:cs typeface="Arial"/>
              </a:rPr>
              <a:t>et </a:t>
            </a:r>
            <a:r>
              <a:rPr sz="1250" spc="-5" dirty="0">
                <a:latin typeface="Times New Roman"/>
                <a:cs typeface="Times New Roman"/>
              </a:rPr>
              <a:t>l’organisation  de séances de travail (entre le  </a:t>
            </a:r>
            <a:r>
              <a:rPr sz="1250" spc="-25" dirty="0">
                <a:latin typeface="Times New Roman"/>
                <a:cs typeface="Times New Roman"/>
              </a:rPr>
              <a:t>REPPAS </a:t>
            </a:r>
            <a:r>
              <a:rPr sz="1250" spc="-5" dirty="0">
                <a:latin typeface="Times New Roman"/>
                <a:cs typeface="Times New Roman"/>
              </a:rPr>
              <a:t>et le Secrétariat Général</a:t>
            </a:r>
            <a:r>
              <a:rPr sz="1250" spc="5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de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68294" y="2802858"/>
            <a:ext cx="147002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z="1250" dirty="0">
                <a:latin typeface="Times New Roman"/>
                <a:cs typeface="Times New Roman"/>
              </a:rPr>
              <a:t>la </a:t>
            </a:r>
            <a:r>
              <a:rPr sz="1250" spc="-5" dirty="0">
                <a:latin typeface="Times New Roman"/>
                <a:cs typeface="Times New Roman"/>
              </a:rPr>
              <a:t>CIMA par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exemple).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86455" y="310895"/>
            <a:ext cx="6052566" cy="1099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2750">
              <a:lnSpc>
                <a:spcPct val="114999"/>
              </a:lnSpc>
              <a:spcBef>
                <a:spcPts val="100"/>
              </a:spcBef>
            </a:pPr>
            <a:r>
              <a:rPr spc="-5" dirty="0"/>
              <a:t>UN </a:t>
            </a:r>
            <a:r>
              <a:rPr spc="-15" dirty="0"/>
              <a:t>INTERNATIONALISTE </a:t>
            </a:r>
            <a:r>
              <a:rPr spc="-5" dirty="0"/>
              <a:t>DU DROIT DES  ASSURANCES SUR LA SCÈNE</a:t>
            </a:r>
            <a:r>
              <a:rPr spc="-75" dirty="0"/>
              <a:t> </a:t>
            </a:r>
            <a:r>
              <a:rPr spc="-15" dirty="0"/>
              <a:t>INTERNATIONALE</a:t>
            </a:r>
          </a:p>
        </p:txBody>
      </p:sp>
      <p:sp>
        <p:nvSpPr>
          <p:cNvPr id="20" name="object 20"/>
          <p:cNvSpPr/>
          <p:nvPr/>
        </p:nvSpPr>
        <p:spPr>
          <a:xfrm>
            <a:off x="3220211" y="2820923"/>
            <a:ext cx="2577084" cy="2723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9884" y="1266444"/>
            <a:ext cx="2574036" cy="3846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74657" y="1200911"/>
            <a:ext cx="2622042" cy="3846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93185" y="5573369"/>
            <a:ext cx="20535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Signature </a:t>
            </a: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d’un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accord </a:t>
            </a: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de 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partenariat entre </a:t>
            </a: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le </a:t>
            </a:r>
            <a:r>
              <a:rPr sz="1200" spc="-20" dirty="0">
                <a:solidFill>
                  <a:srgbClr val="90BA22"/>
                </a:solidFill>
                <a:latin typeface="Times New Roman"/>
                <a:cs typeface="Times New Roman"/>
              </a:rPr>
              <a:t>REPPAS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et </a:t>
            </a:r>
            <a:r>
              <a:rPr sz="1200" dirty="0">
                <a:solidFill>
                  <a:srgbClr val="90BA22"/>
                </a:solidFill>
                <a:latin typeface="Times New Roman"/>
                <a:cs typeface="Times New Roman"/>
              </a:rPr>
              <a:t>la  </a:t>
            </a:r>
            <a:r>
              <a:rPr sz="1200" spc="-5" dirty="0">
                <a:solidFill>
                  <a:srgbClr val="90BA22"/>
                </a:solidFill>
                <a:latin typeface="Times New Roman"/>
                <a:cs typeface="Times New Roman"/>
              </a:rPr>
              <a:t>FEGASA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21</a:t>
            </a:fld>
            <a:endParaRPr spc="-40" dirty="0"/>
          </a:p>
        </p:txBody>
      </p:sp>
      <p:sp>
        <p:nvSpPr>
          <p:cNvPr id="24" name="object 24"/>
          <p:cNvSpPr txBox="1"/>
          <p:nvPr/>
        </p:nvSpPr>
        <p:spPr>
          <a:xfrm>
            <a:off x="6047994" y="5142357"/>
            <a:ext cx="211963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L’Honorable Président du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REPPAS</a:t>
            </a:r>
            <a:r>
              <a:rPr sz="1100" spc="-10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à  la rencontre de la Fédération  Française de</a:t>
            </a:r>
            <a:r>
              <a:rPr sz="1100" spc="-4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l’Assurance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23933" y="5142357"/>
            <a:ext cx="218186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L’Honorable président du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REPPAS</a:t>
            </a:r>
            <a:r>
              <a:rPr sz="1100" spc="-114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au</a:t>
            </a:r>
            <a:endParaRPr sz="11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siège de la</a:t>
            </a:r>
            <a:r>
              <a:rPr sz="1100" spc="-6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CIMA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9827" y="1327505"/>
            <a:ext cx="92411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 algn="just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Afin </a:t>
            </a:r>
            <a:r>
              <a:rPr sz="1400" spc="-10" dirty="0">
                <a:latin typeface="Times New Roman"/>
                <a:cs typeface="Times New Roman"/>
              </a:rPr>
              <a:t>d’élargir </a:t>
            </a:r>
            <a:r>
              <a:rPr sz="1400" dirty="0">
                <a:latin typeface="Times New Roman"/>
                <a:cs typeface="Times New Roman"/>
              </a:rPr>
              <a:t>les </a:t>
            </a:r>
            <a:r>
              <a:rPr sz="1400" spc="-5" dirty="0">
                <a:latin typeface="Times New Roman"/>
                <a:cs typeface="Times New Roman"/>
              </a:rPr>
              <a:t>possibilités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solutions </a:t>
            </a:r>
            <a:r>
              <a:rPr sz="1400" dirty="0">
                <a:latin typeface="Times New Roman"/>
                <a:cs typeface="Times New Roman"/>
              </a:rPr>
              <a:t>aux </a:t>
            </a:r>
            <a:r>
              <a:rPr sz="1400" spc="-5" dirty="0">
                <a:latin typeface="Times New Roman"/>
                <a:cs typeface="Times New Roman"/>
              </a:rPr>
              <a:t>problèmes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développement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10" dirty="0">
                <a:latin typeface="Times New Roman"/>
                <a:cs typeface="Times New Roman"/>
              </a:rPr>
              <a:t>notre </a:t>
            </a:r>
            <a:r>
              <a:rPr sz="1400" spc="-5" dirty="0">
                <a:latin typeface="Times New Roman"/>
                <a:cs typeface="Times New Roman"/>
              </a:rPr>
              <a:t>pays </a:t>
            </a:r>
            <a:r>
              <a:rPr sz="1400" dirty="0">
                <a:latin typeface="Times New Roman"/>
                <a:cs typeface="Times New Roman"/>
              </a:rPr>
              <a:t>en général et des </a:t>
            </a:r>
            <a:r>
              <a:rPr sz="1400" spc="-5" dirty="0">
                <a:latin typeface="Times New Roman"/>
                <a:cs typeface="Times New Roman"/>
              </a:rPr>
              <a:t>populations </a:t>
            </a:r>
            <a:r>
              <a:rPr sz="1400" spc="-10" dirty="0">
                <a:latin typeface="Times New Roman"/>
                <a:cs typeface="Times New Roman"/>
              </a:rPr>
              <a:t>du  </a:t>
            </a:r>
            <a:r>
              <a:rPr sz="1400" spc="-5" dirty="0">
                <a:latin typeface="Times New Roman"/>
                <a:cs typeface="Times New Roman"/>
              </a:rPr>
              <a:t>Moungo-Sud </a:t>
            </a:r>
            <a:r>
              <a:rPr sz="1400" dirty="0">
                <a:latin typeface="Times New Roman"/>
                <a:cs typeface="Times New Roman"/>
              </a:rPr>
              <a:t>en </a:t>
            </a:r>
            <a:r>
              <a:rPr sz="1400" spc="-10" dirty="0">
                <a:latin typeface="Times New Roman"/>
                <a:cs typeface="Times New Roman"/>
              </a:rPr>
              <a:t>particulier, </a:t>
            </a:r>
            <a:r>
              <a:rPr sz="1400" spc="-5" dirty="0">
                <a:latin typeface="Times New Roman"/>
                <a:cs typeface="Times New Roman"/>
              </a:rPr>
              <a:t>nous avons entrepris </a:t>
            </a:r>
            <a:r>
              <a:rPr sz="1400" spc="5" dirty="0">
                <a:latin typeface="Times New Roman"/>
                <a:cs typeface="Times New Roman"/>
              </a:rPr>
              <a:t>une </a:t>
            </a:r>
            <a:r>
              <a:rPr sz="1400" spc="-5" dirty="0">
                <a:latin typeface="Times New Roman"/>
                <a:cs typeface="Times New Roman"/>
              </a:rPr>
              <a:t>diplomatie parlementaire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laquelle nous </a:t>
            </a:r>
            <a:r>
              <a:rPr sz="1400" dirty="0">
                <a:latin typeface="Times New Roman"/>
                <a:cs typeface="Times New Roman"/>
              </a:rPr>
              <a:t>avons récolté de </a:t>
            </a:r>
            <a:r>
              <a:rPr sz="1400" spc="-10" dirty="0">
                <a:latin typeface="Times New Roman"/>
                <a:cs typeface="Times New Roman"/>
              </a:rPr>
              <a:t>nombreux  </a:t>
            </a:r>
            <a:r>
              <a:rPr sz="1400" dirty="0">
                <a:latin typeface="Times New Roman"/>
                <a:cs typeface="Times New Roman"/>
              </a:rPr>
              <a:t>dividendes.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7167" y="377952"/>
            <a:ext cx="6787133" cy="110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0898" y="381127"/>
            <a:ext cx="586359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5459">
              <a:lnSpc>
                <a:spcPct val="114999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-25" dirty="0"/>
              <a:t>CAPITALISATION </a:t>
            </a:r>
            <a:r>
              <a:rPr spc="-5" dirty="0"/>
              <a:t>DE LA </a:t>
            </a:r>
            <a:r>
              <a:rPr spc="-15" dirty="0"/>
              <a:t>COOPÉRATION  </a:t>
            </a:r>
            <a:r>
              <a:rPr spc="-25" dirty="0"/>
              <a:t>PARLEMENTAIRE </a:t>
            </a:r>
            <a:r>
              <a:rPr spc="-5" dirty="0"/>
              <a:t>SUR LA SCÈNE</a:t>
            </a:r>
            <a:r>
              <a:rPr spc="-45" dirty="0"/>
              <a:t> </a:t>
            </a:r>
            <a:r>
              <a:rPr spc="-15" dirty="0"/>
              <a:t>INTERNATIONALE</a:t>
            </a:r>
          </a:p>
        </p:txBody>
      </p:sp>
      <p:sp>
        <p:nvSpPr>
          <p:cNvPr id="5" name="object 5"/>
          <p:cNvSpPr/>
          <p:nvPr/>
        </p:nvSpPr>
        <p:spPr>
          <a:xfrm>
            <a:off x="6192011" y="2058923"/>
            <a:ext cx="2887980" cy="331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72016" y="2058923"/>
            <a:ext cx="2400300" cy="3246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816" y="2058923"/>
            <a:ext cx="2470404" cy="3302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6120" y="2049779"/>
            <a:ext cx="2656332" cy="3311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2596" y="5343042"/>
            <a:ext cx="1584960" cy="60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14999"/>
              </a:lnSpc>
              <a:spcBef>
                <a:spcPts val="9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La coopération 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parlementaire avec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le</a:t>
            </a:r>
            <a:r>
              <a:rPr sz="1100" spc="-7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Maire  de</a:t>
            </a:r>
            <a:r>
              <a:rPr sz="1100" spc="-2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CHAPONOST.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22</a:t>
            </a:fld>
            <a:endParaRPr spc="-40" dirty="0"/>
          </a:p>
        </p:txBody>
      </p:sp>
      <p:sp>
        <p:nvSpPr>
          <p:cNvPr id="10" name="object 10"/>
          <p:cNvSpPr txBox="1"/>
          <p:nvPr/>
        </p:nvSpPr>
        <p:spPr>
          <a:xfrm>
            <a:off x="3293109" y="5419750"/>
            <a:ext cx="2562225" cy="5799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175" algn="ctr">
              <a:lnSpc>
                <a:spcPct val="114999"/>
              </a:lnSpc>
              <a:spcBef>
                <a:spcPts val="9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La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collaboration </a:t>
            </a:r>
            <a:r>
              <a:rPr lang="fr-FR"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 err="1">
                <a:solidFill>
                  <a:srgbClr val="90BA22"/>
                </a:solidFill>
                <a:latin typeface="Times New Roman"/>
                <a:cs typeface="Times New Roman"/>
              </a:rPr>
              <a:t>bilatérale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lang="fr-FR"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entre le Cabinet 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parlementaire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l’Honorable DJEUMENI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et  celui de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l’Honorable Thomas</a:t>
            </a:r>
            <a:r>
              <a:rPr sz="1100" spc="-5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90BA22"/>
                </a:solidFill>
                <a:latin typeface="Times New Roman"/>
                <a:cs typeface="Times New Roman"/>
              </a:rPr>
              <a:t>GASSILLOUD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4505" y="5388661"/>
            <a:ext cx="2444115" cy="40957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L’Honorable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DJEUMENI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aux cotés</a:t>
            </a:r>
            <a:r>
              <a:rPr sz="1100" spc="-85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de</a:t>
            </a: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l’Ambassadrice d’Allemagne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au</a:t>
            </a:r>
            <a:r>
              <a:rPr sz="1100" spc="-3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Cameroun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7318" y="5419750"/>
            <a:ext cx="1684020" cy="60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14999"/>
              </a:lnSpc>
              <a:spcBef>
                <a:spcPts val="90"/>
              </a:spcBef>
            </a:pP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La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collaboration avec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les  </a:t>
            </a:r>
            <a:r>
              <a:rPr sz="1100" spc="-5" dirty="0">
                <a:solidFill>
                  <a:srgbClr val="90BA22"/>
                </a:solidFill>
                <a:latin typeface="Times New Roman"/>
                <a:cs typeface="Times New Roman"/>
              </a:rPr>
              <a:t>Institutions Parlementaires</a:t>
            </a:r>
            <a:r>
              <a:rPr sz="1100" spc="-90" dirty="0">
                <a:solidFill>
                  <a:srgbClr val="90BA2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90BA22"/>
                </a:solidFill>
                <a:latin typeface="Times New Roman"/>
                <a:cs typeface="Times New Roman"/>
              </a:rPr>
              <a:t>du  Canada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090" y="522731"/>
            <a:ext cx="7450083" cy="1011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0279" y="694182"/>
            <a:ext cx="2089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CON</a:t>
            </a:r>
            <a:r>
              <a:rPr sz="2400" spc="-15" dirty="0"/>
              <a:t>C</a:t>
            </a:r>
            <a:r>
              <a:rPr sz="2400" spc="-5" dirty="0"/>
              <a:t>L</a:t>
            </a:r>
            <a:r>
              <a:rPr sz="2400" spc="-15" dirty="0"/>
              <a:t>U</a:t>
            </a:r>
            <a:r>
              <a:rPr sz="2400" spc="-5" dirty="0"/>
              <a:t>SION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40" dirty="0"/>
              <a:t>23</a:t>
            </a:fld>
            <a:endParaRPr spc="-40" dirty="0"/>
          </a:p>
        </p:txBody>
      </p:sp>
      <p:sp>
        <p:nvSpPr>
          <p:cNvPr id="4" name="object 4"/>
          <p:cNvSpPr txBox="1"/>
          <p:nvPr/>
        </p:nvSpPr>
        <p:spPr>
          <a:xfrm>
            <a:off x="1292097" y="1416615"/>
            <a:ext cx="9316085" cy="497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Au sortir </a:t>
            </a:r>
            <a:r>
              <a:rPr sz="1400" dirty="0">
                <a:latin typeface="Times New Roman"/>
                <a:cs typeface="Times New Roman"/>
              </a:rPr>
              <a:t>de l’exposé sur </a:t>
            </a:r>
            <a:r>
              <a:rPr sz="1400" spc="-5" dirty="0">
                <a:latin typeface="Times New Roman"/>
                <a:cs typeface="Times New Roman"/>
              </a:rPr>
              <a:t>notre activité parlementaire </a:t>
            </a:r>
            <a:r>
              <a:rPr sz="1400" dirty="0">
                <a:latin typeface="Times New Roman"/>
                <a:cs typeface="Times New Roman"/>
              </a:rPr>
              <a:t>au cours de </a:t>
            </a:r>
            <a:r>
              <a:rPr sz="1400" spc="-5" dirty="0">
                <a:latin typeface="Times New Roman"/>
                <a:cs typeface="Times New Roman"/>
              </a:rPr>
              <a:t>l’année 2021, </a:t>
            </a:r>
            <a:r>
              <a:rPr sz="1400" dirty="0">
                <a:latin typeface="Times New Roman"/>
                <a:cs typeface="Times New Roman"/>
              </a:rPr>
              <a:t>le </a:t>
            </a:r>
            <a:r>
              <a:rPr sz="1400" spc="-5" dirty="0">
                <a:latin typeface="Times New Roman"/>
                <a:cs typeface="Times New Roman"/>
              </a:rPr>
              <a:t>bilan </a:t>
            </a:r>
            <a:r>
              <a:rPr sz="1400" dirty="0">
                <a:latin typeface="Times New Roman"/>
                <a:cs typeface="Times New Roman"/>
              </a:rPr>
              <a:t>est </a:t>
            </a:r>
            <a:r>
              <a:rPr sz="1400" spc="-5" dirty="0">
                <a:latin typeface="Times New Roman"/>
                <a:cs typeface="Times New Roman"/>
              </a:rPr>
              <a:t>claire et </a:t>
            </a:r>
            <a:r>
              <a:rPr sz="1400" dirty="0">
                <a:latin typeface="Times New Roman"/>
                <a:cs typeface="Times New Roman"/>
              </a:rPr>
              <a:t>appréciable par tous.  Nous </a:t>
            </a:r>
            <a:r>
              <a:rPr sz="1400" spc="-5" dirty="0">
                <a:latin typeface="Times New Roman"/>
                <a:cs typeface="Times New Roman"/>
              </a:rPr>
              <a:t>pouvons constater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nombreuses réalisations, </a:t>
            </a:r>
            <a:r>
              <a:rPr sz="1400" dirty="0">
                <a:latin typeface="Times New Roman"/>
                <a:cs typeface="Times New Roman"/>
              </a:rPr>
              <a:t>au </a:t>
            </a:r>
            <a:r>
              <a:rPr sz="1400" spc="-5" dirty="0">
                <a:latin typeface="Times New Roman"/>
                <a:cs typeface="Times New Roman"/>
              </a:rPr>
              <a:t>profit direct </a:t>
            </a:r>
            <a:r>
              <a:rPr sz="1400" dirty="0">
                <a:latin typeface="Times New Roman"/>
                <a:cs typeface="Times New Roman"/>
              </a:rPr>
              <a:t>des </a:t>
            </a:r>
            <a:r>
              <a:rPr sz="1400" spc="-5" dirty="0">
                <a:latin typeface="Times New Roman"/>
                <a:cs typeface="Times New Roman"/>
              </a:rPr>
              <a:t>populations </a:t>
            </a:r>
            <a:r>
              <a:rPr sz="1400" dirty="0">
                <a:latin typeface="Times New Roman"/>
                <a:cs typeface="Times New Roman"/>
              </a:rPr>
              <a:t>camerounaises </a:t>
            </a:r>
            <a:r>
              <a:rPr sz="1400" spc="-5" dirty="0">
                <a:latin typeface="Times New Roman"/>
                <a:cs typeface="Times New Roman"/>
              </a:rPr>
              <a:t>avec </a:t>
            </a:r>
            <a:r>
              <a:rPr sz="1400" dirty="0">
                <a:latin typeface="Times New Roman"/>
                <a:cs typeface="Times New Roman"/>
              </a:rPr>
              <a:t>celles du </a:t>
            </a:r>
            <a:r>
              <a:rPr sz="1400" spc="-5" dirty="0">
                <a:latin typeface="Times New Roman"/>
                <a:cs typeface="Times New Roman"/>
              </a:rPr>
              <a:t>Moungo-Sud  </a:t>
            </a:r>
            <a:r>
              <a:rPr sz="1400" dirty="0">
                <a:latin typeface="Times New Roman"/>
                <a:cs typeface="Times New Roman"/>
              </a:rPr>
              <a:t>placées au rang des </a:t>
            </a:r>
            <a:r>
              <a:rPr sz="1400" spc="-5" dirty="0">
                <a:latin typeface="Times New Roman"/>
                <a:cs typeface="Times New Roman"/>
              </a:rPr>
              <a:t>privilégiées, résultante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l’intense </a:t>
            </a:r>
            <a:r>
              <a:rPr sz="1400" spc="-10" dirty="0">
                <a:latin typeface="Times New Roman"/>
                <a:cs typeface="Times New Roman"/>
              </a:rPr>
              <a:t>activité </a:t>
            </a:r>
            <a:r>
              <a:rPr sz="1400" spc="-5" dirty="0">
                <a:latin typeface="Times New Roman"/>
                <a:cs typeface="Times New Roman"/>
              </a:rPr>
              <a:t>du parlementaire que je </a:t>
            </a:r>
            <a:r>
              <a:rPr sz="1400" dirty="0">
                <a:latin typeface="Times New Roman"/>
                <a:cs typeface="Times New Roman"/>
              </a:rPr>
              <a:t>suis. </a:t>
            </a:r>
            <a:r>
              <a:rPr sz="1400" spc="-30" dirty="0">
                <a:latin typeface="Times New Roman"/>
                <a:cs typeface="Times New Roman"/>
              </a:rPr>
              <a:t>Tout </a:t>
            </a:r>
            <a:r>
              <a:rPr sz="1400" spc="-5" dirty="0">
                <a:latin typeface="Times New Roman"/>
                <a:cs typeface="Times New Roman"/>
              </a:rPr>
              <a:t>ceci </a:t>
            </a:r>
            <a:r>
              <a:rPr sz="1400" dirty="0">
                <a:latin typeface="Times New Roman"/>
                <a:cs typeface="Times New Roman"/>
              </a:rPr>
              <a:t>en </a:t>
            </a:r>
            <a:r>
              <a:rPr sz="1400" spc="-5" dirty="0">
                <a:latin typeface="Times New Roman"/>
                <a:cs typeface="Times New Roman"/>
              </a:rPr>
              <a:t>dépit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nombreuses  </a:t>
            </a:r>
            <a:r>
              <a:rPr sz="1400" dirty="0">
                <a:latin typeface="Times New Roman"/>
                <a:cs typeface="Times New Roman"/>
              </a:rPr>
              <a:t>entraves face auxquelles </a:t>
            </a:r>
            <a:r>
              <a:rPr sz="1400" spc="5" dirty="0">
                <a:latin typeface="Times New Roman"/>
                <a:cs typeface="Times New Roman"/>
              </a:rPr>
              <a:t>nous </a:t>
            </a:r>
            <a:r>
              <a:rPr sz="1400" dirty="0">
                <a:latin typeface="Times New Roman"/>
                <a:cs typeface="Times New Roman"/>
              </a:rPr>
              <a:t>avons été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confronté.</a:t>
            </a:r>
            <a:endParaRPr sz="1400">
              <a:latin typeface="Times New Roman"/>
              <a:cs typeface="Times New Roman"/>
            </a:endParaRPr>
          </a:p>
          <a:p>
            <a:pPr marL="12700" marR="6350" indent="487680" algn="just">
              <a:lnSpc>
                <a:spcPct val="114999"/>
              </a:lnSpc>
              <a:spcBef>
                <a:spcPts val="1000"/>
              </a:spcBef>
            </a:pPr>
            <a:r>
              <a:rPr sz="1400" dirty="0">
                <a:latin typeface="Times New Roman"/>
                <a:cs typeface="Times New Roman"/>
              </a:rPr>
              <a:t>Cependant, aucune </a:t>
            </a:r>
            <a:r>
              <a:rPr sz="1400" spc="-5" dirty="0">
                <a:latin typeface="Times New Roman"/>
                <a:cs typeface="Times New Roman"/>
              </a:rPr>
              <a:t>œuvre humaine n’étant parfaite, plusieurs autres pistes, solutions sont envisageables afin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parfaire  notre action </a:t>
            </a:r>
            <a:r>
              <a:rPr sz="1400" dirty="0">
                <a:latin typeface="Times New Roman"/>
                <a:cs typeface="Times New Roman"/>
              </a:rPr>
              <a:t>et </a:t>
            </a:r>
            <a:r>
              <a:rPr sz="1400" spc="-5" dirty="0">
                <a:latin typeface="Times New Roman"/>
                <a:cs typeface="Times New Roman"/>
              </a:rPr>
              <a:t>apporter </a:t>
            </a:r>
            <a:r>
              <a:rPr sz="1400" dirty="0">
                <a:latin typeface="Times New Roman"/>
                <a:cs typeface="Times New Roman"/>
              </a:rPr>
              <a:t>le </a:t>
            </a:r>
            <a:r>
              <a:rPr sz="1400" spc="-5" dirty="0">
                <a:latin typeface="Times New Roman"/>
                <a:cs typeface="Times New Roman"/>
              </a:rPr>
              <a:t>bien être </a:t>
            </a:r>
            <a:r>
              <a:rPr sz="1400" dirty="0">
                <a:latin typeface="Times New Roman"/>
                <a:cs typeface="Times New Roman"/>
              </a:rPr>
              <a:t>à </a:t>
            </a:r>
            <a:r>
              <a:rPr sz="1400" spc="-5" dirty="0">
                <a:latin typeface="Times New Roman"/>
                <a:cs typeface="Times New Roman"/>
              </a:rPr>
              <a:t>nos populations. Répondre </a:t>
            </a:r>
            <a:r>
              <a:rPr sz="1400" dirty="0">
                <a:latin typeface="Times New Roman"/>
                <a:cs typeface="Times New Roman"/>
              </a:rPr>
              <a:t>à ces défis </a:t>
            </a:r>
            <a:r>
              <a:rPr sz="1400" spc="-5" dirty="0">
                <a:latin typeface="Times New Roman"/>
                <a:cs typeface="Times New Roman"/>
              </a:rPr>
              <a:t>entre autre </a:t>
            </a:r>
            <a:r>
              <a:rPr sz="1400" dirty="0">
                <a:latin typeface="Times New Roman"/>
                <a:cs typeface="Times New Roman"/>
              </a:rPr>
              <a:t>sera ce à </a:t>
            </a:r>
            <a:r>
              <a:rPr sz="1400" spc="-5" dirty="0">
                <a:latin typeface="Times New Roman"/>
                <a:cs typeface="Times New Roman"/>
              </a:rPr>
              <a:t>quoi nous nous attèlerons </a:t>
            </a:r>
            <a:r>
              <a:rPr sz="1400" dirty="0">
                <a:latin typeface="Times New Roman"/>
                <a:cs typeface="Times New Roman"/>
              </a:rPr>
              <a:t>dans </a:t>
            </a:r>
            <a:r>
              <a:rPr sz="1400" spc="-10" dirty="0">
                <a:latin typeface="Times New Roman"/>
                <a:cs typeface="Times New Roman"/>
              </a:rPr>
              <a:t>le  </a:t>
            </a:r>
            <a:r>
              <a:rPr sz="1400" dirty="0">
                <a:latin typeface="Times New Roman"/>
                <a:cs typeface="Times New Roman"/>
              </a:rPr>
              <a:t>cadre de notre challenge pour l’année parlementaire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2022.</a:t>
            </a:r>
            <a:endParaRPr sz="140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14999"/>
              </a:lnSpc>
              <a:spcBef>
                <a:spcPts val="994"/>
              </a:spcBef>
            </a:pPr>
            <a:r>
              <a:rPr sz="1400" dirty="0">
                <a:latin typeface="Times New Roman"/>
                <a:cs typeface="Times New Roman"/>
              </a:rPr>
              <a:t>Ceci </a:t>
            </a:r>
            <a:r>
              <a:rPr sz="1400" spc="-5" dirty="0">
                <a:latin typeface="Times New Roman"/>
                <a:cs typeface="Times New Roman"/>
              </a:rPr>
              <a:t>étant </a:t>
            </a:r>
            <a:r>
              <a:rPr sz="1400" dirty="0">
                <a:latin typeface="Times New Roman"/>
                <a:cs typeface="Times New Roman"/>
              </a:rPr>
              <a:t>dit, </a:t>
            </a:r>
            <a:r>
              <a:rPr sz="1400" spc="-5" dirty="0">
                <a:latin typeface="Times New Roman"/>
                <a:cs typeface="Times New Roman"/>
              </a:rPr>
              <a:t>qu’il nous soit permis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profiter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cette tribune pour réitérer </a:t>
            </a:r>
            <a:r>
              <a:rPr sz="1400" spc="5" dirty="0">
                <a:latin typeface="Times New Roman"/>
                <a:cs typeface="Times New Roman"/>
              </a:rPr>
              <a:t>nos </a:t>
            </a:r>
            <a:r>
              <a:rPr sz="1400" spc="-5" dirty="0">
                <a:latin typeface="Times New Roman"/>
                <a:cs typeface="Times New Roman"/>
              </a:rPr>
              <a:t>remerciements </a:t>
            </a:r>
            <a:r>
              <a:rPr sz="1400" dirty="0">
                <a:latin typeface="Times New Roman"/>
                <a:cs typeface="Times New Roman"/>
              </a:rPr>
              <a:t>à </a:t>
            </a:r>
            <a:r>
              <a:rPr sz="1400" spc="-5" dirty="0">
                <a:latin typeface="Times New Roman"/>
                <a:cs typeface="Times New Roman"/>
              </a:rPr>
              <a:t>l’endroit; </a:t>
            </a:r>
            <a:r>
              <a:rPr sz="1400" dirty="0">
                <a:latin typeface="Times New Roman"/>
                <a:cs typeface="Times New Roman"/>
              </a:rPr>
              <a:t>des </a:t>
            </a:r>
            <a:r>
              <a:rPr sz="1400" spc="-5" dirty="0">
                <a:latin typeface="Times New Roman"/>
                <a:cs typeface="Times New Roman"/>
              </a:rPr>
              <a:t>populations  </a:t>
            </a:r>
            <a:r>
              <a:rPr sz="1400" dirty="0">
                <a:latin typeface="Times New Roman"/>
                <a:cs typeface="Times New Roman"/>
              </a:rPr>
              <a:t>du </a:t>
            </a:r>
            <a:r>
              <a:rPr sz="1400" spc="-5" dirty="0">
                <a:latin typeface="Times New Roman"/>
                <a:cs typeface="Times New Roman"/>
              </a:rPr>
              <a:t>Moungo-Sud qui ont placé leur confiance </a:t>
            </a:r>
            <a:r>
              <a:rPr sz="1400" dirty="0">
                <a:latin typeface="Times New Roman"/>
                <a:cs typeface="Times New Roman"/>
              </a:rPr>
              <a:t>en </a:t>
            </a:r>
            <a:r>
              <a:rPr sz="1400" spc="-5" dirty="0">
                <a:latin typeface="Times New Roman"/>
                <a:cs typeface="Times New Roman"/>
              </a:rPr>
              <a:t>notre modeste </a:t>
            </a:r>
            <a:r>
              <a:rPr sz="1400" dirty="0">
                <a:latin typeface="Times New Roman"/>
                <a:cs typeface="Times New Roman"/>
              </a:rPr>
              <a:t>personne, de </a:t>
            </a:r>
            <a:r>
              <a:rPr sz="1400" spc="-5" dirty="0">
                <a:latin typeface="Times New Roman"/>
                <a:cs typeface="Times New Roman"/>
              </a:rPr>
              <a:t>tous nos partenaires, nos collaborateurs qui </a:t>
            </a:r>
            <a:r>
              <a:rPr sz="1400" dirty="0">
                <a:latin typeface="Times New Roman"/>
                <a:cs typeface="Times New Roman"/>
              </a:rPr>
              <a:t>nous </a:t>
            </a:r>
            <a:r>
              <a:rPr sz="1400" spc="-5" dirty="0">
                <a:latin typeface="Times New Roman"/>
                <a:cs typeface="Times New Roman"/>
              </a:rPr>
              <a:t>ont  </a:t>
            </a:r>
            <a:r>
              <a:rPr sz="1400" dirty="0">
                <a:latin typeface="Times New Roman"/>
                <a:cs typeface="Times New Roman"/>
              </a:rPr>
              <a:t>accompagné dans cette tâche à la fois ardue et exaltante. Nos </a:t>
            </a:r>
            <a:r>
              <a:rPr sz="1400" spc="-5" dirty="0">
                <a:latin typeface="Times New Roman"/>
                <a:cs typeface="Times New Roman"/>
              </a:rPr>
              <a:t>remerciements </a:t>
            </a:r>
            <a:r>
              <a:rPr sz="1400" spc="5" dirty="0">
                <a:latin typeface="Times New Roman"/>
                <a:cs typeface="Times New Roman"/>
              </a:rPr>
              <a:t>vont </a:t>
            </a:r>
            <a:r>
              <a:rPr sz="1400" dirty="0">
                <a:latin typeface="Times New Roman"/>
                <a:cs typeface="Times New Roman"/>
              </a:rPr>
              <a:t>d’avantage à l’endroit du peuple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Camerounais.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60"/>
              </a:spcBef>
            </a:pPr>
            <a:r>
              <a:rPr sz="1400" dirty="0">
                <a:latin typeface="Times New Roman"/>
                <a:cs typeface="Times New Roman"/>
              </a:rPr>
              <a:t>Bonne et heureuse année </a:t>
            </a:r>
            <a:r>
              <a:rPr sz="1400" spc="5" dirty="0">
                <a:latin typeface="Times New Roman"/>
                <a:cs typeface="Times New Roman"/>
              </a:rPr>
              <a:t>2022 </a:t>
            </a:r>
            <a:r>
              <a:rPr sz="1400" dirty="0">
                <a:latin typeface="Times New Roman"/>
                <a:cs typeface="Times New Roman"/>
              </a:rPr>
              <a:t>à </a:t>
            </a:r>
            <a:r>
              <a:rPr sz="1400" spc="5" dirty="0">
                <a:latin typeface="Times New Roman"/>
                <a:cs typeface="Times New Roman"/>
              </a:rPr>
              <a:t>tout </a:t>
            </a:r>
            <a:r>
              <a:rPr sz="1400" dirty="0">
                <a:latin typeface="Times New Roman"/>
                <a:cs typeface="Times New Roman"/>
              </a:rPr>
              <a:t>le peuple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camerounais.</a:t>
            </a:r>
            <a:endParaRPr sz="1400">
              <a:latin typeface="Times New Roman"/>
              <a:cs typeface="Times New Roman"/>
            </a:endParaRPr>
          </a:p>
          <a:p>
            <a:pPr marR="241935" algn="ctr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Times New Roman"/>
                <a:cs typeface="Times New Roman"/>
              </a:rPr>
              <a:t>Hon. </a:t>
            </a:r>
            <a:r>
              <a:rPr sz="1200" b="1" spc="-5" dirty="0">
                <a:latin typeface="Times New Roman"/>
                <a:cs typeface="Times New Roman"/>
              </a:rPr>
              <a:t>DJEUMENI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BÉNILDE</a:t>
            </a:r>
            <a:endParaRPr sz="1200">
              <a:latin typeface="Times New Roman"/>
              <a:cs typeface="Times New Roman"/>
            </a:endParaRPr>
          </a:p>
          <a:p>
            <a:pPr marR="241300" algn="ctr">
              <a:lnSpc>
                <a:spcPct val="100000"/>
              </a:lnSpc>
              <a:spcBef>
                <a:spcPts val="1005"/>
              </a:spcBef>
            </a:pPr>
            <a:r>
              <a:rPr sz="1200" b="1" dirty="0">
                <a:latin typeface="Times New Roman"/>
                <a:cs typeface="Times New Roman"/>
              </a:rPr>
              <a:t>Député de la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Nation</a:t>
            </a:r>
            <a:endParaRPr sz="1200">
              <a:latin typeface="Times New Roman"/>
              <a:cs typeface="Times New Roman"/>
            </a:endParaRPr>
          </a:p>
          <a:p>
            <a:pPr marR="242570" algn="ctr">
              <a:lnSpc>
                <a:spcPct val="100000"/>
              </a:lnSpc>
              <a:spcBef>
                <a:spcPts val="1019"/>
              </a:spcBef>
            </a:pPr>
            <a:r>
              <a:rPr sz="1200" b="1" spc="-5" dirty="0">
                <a:latin typeface="Times New Roman"/>
                <a:cs typeface="Times New Roman"/>
              </a:rPr>
              <a:t>Président </a:t>
            </a:r>
            <a:r>
              <a:rPr sz="1200" b="1" dirty="0">
                <a:latin typeface="Times New Roman"/>
                <a:cs typeface="Times New Roman"/>
              </a:rPr>
              <a:t>du </a:t>
            </a:r>
            <a:r>
              <a:rPr sz="1200" b="1" spc="-5" dirty="0">
                <a:latin typeface="Times New Roman"/>
                <a:cs typeface="Times New Roman"/>
              </a:rPr>
              <a:t>Réseau </a:t>
            </a:r>
            <a:r>
              <a:rPr sz="1200" b="1" spc="-10" dirty="0">
                <a:latin typeface="Times New Roman"/>
                <a:cs typeface="Times New Roman"/>
              </a:rPr>
              <a:t>parlementaire </a:t>
            </a:r>
            <a:r>
              <a:rPr sz="1200" b="1" dirty="0">
                <a:latin typeface="Times New Roman"/>
                <a:cs typeface="Times New Roman"/>
              </a:rPr>
              <a:t>des </a:t>
            </a:r>
            <a:r>
              <a:rPr sz="1200" b="1" spc="-5" dirty="0">
                <a:latin typeface="Times New Roman"/>
                <a:cs typeface="Times New Roman"/>
              </a:rPr>
              <a:t>Assurances et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Banques</a:t>
            </a:r>
            <a:endParaRPr sz="1200">
              <a:latin typeface="Times New Roman"/>
              <a:cs typeface="Times New Roman"/>
            </a:endParaRPr>
          </a:p>
          <a:p>
            <a:pPr marR="241300" algn="ctr">
              <a:lnSpc>
                <a:spcPct val="100000"/>
              </a:lnSpc>
              <a:spcBef>
                <a:spcPts val="1015"/>
              </a:spcBef>
            </a:pPr>
            <a:r>
              <a:rPr sz="1200" b="1" spc="-10" dirty="0">
                <a:latin typeface="Times New Roman"/>
                <a:cs typeface="Times New Roman"/>
              </a:rPr>
              <a:t>Commissaire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Contrôleur</a:t>
            </a:r>
            <a:endParaRPr sz="1200">
              <a:latin typeface="Times New Roman"/>
              <a:cs typeface="Times New Roman"/>
            </a:endParaRPr>
          </a:p>
          <a:p>
            <a:pPr marL="2794000" marR="3037840" algn="ctr">
              <a:lnSpc>
                <a:spcPts val="2440"/>
              </a:lnSpc>
              <a:spcBef>
                <a:spcPts val="219"/>
              </a:spcBef>
            </a:pPr>
            <a:r>
              <a:rPr sz="1200" b="1" spc="-10" dirty="0">
                <a:latin typeface="Times New Roman"/>
                <a:cs typeface="Times New Roman"/>
              </a:rPr>
              <a:t>Membre </a:t>
            </a:r>
            <a:r>
              <a:rPr sz="1200" b="1" spc="-5" dirty="0">
                <a:latin typeface="Times New Roman"/>
                <a:cs typeface="Times New Roman"/>
              </a:rPr>
              <a:t>de </a:t>
            </a:r>
            <a:r>
              <a:rPr sz="1200" b="1" dirty="0">
                <a:latin typeface="Times New Roman"/>
                <a:cs typeface="Times New Roman"/>
              </a:rPr>
              <a:t>la </a:t>
            </a:r>
            <a:r>
              <a:rPr sz="1200" b="1" spc="-5" dirty="0">
                <a:latin typeface="Times New Roman"/>
                <a:cs typeface="Times New Roman"/>
              </a:rPr>
              <a:t>Commission des Finances et du Budget  Régional sécurité </a:t>
            </a:r>
            <a:r>
              <a:rPr sz="1200" b="1" spc="-10" dirty="0">
                <a:latin typeface="Times New Roman"/>
                <a:cs typeface="Times New Roman"/>
              </a:rPr>
              <a:t>routière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Littoral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1069" y="293925"/>
            <a:ext cx="5601514" cy="745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4828" y="349122"/>
            <a:ext cx="1333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SOMMAIRE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52478" y="6465650"/>
            <a:ext cx="16065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10" dirty="0">
                <a:solidFill>
                  <a:srgbClr val="40B9D2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3750" y="896238"/>
            <a:ext cx="9028430" cy="540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INTRODUCTION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PREMIÈRE </a:t>
            </a:r>
            <a:r>
              <a:rPr sz="1400" b="1" spc="-30" dirty="0">
                <a:latin typeface="Times New Roman"/>
                <a:cs typeface="Times New Roman"/>
              </a:rPr>
              <a:t>PARTIE </a:t>
            </a:r>
            <a:r>
              <a:rPr sz="1400" b="1" dirty="0">
                <a:latin typeface="Times New Roman"/>
                <a:cs typeface="Times New Roman"/>
              </a:rPr>
              <a:t>: LA </a:t>
            </a:r>
            <a:r>
              <a:rPr sz="1400" b="1" spc="-30" dirty="0">
                <a:latin typeface="Times New Roman"/>
                <a:cs typeface="Times New Roman"/>
              </a:rPr>
              <a:t>PARTICIPATION </a:t>
            </a:r>
            <a:r>
              <a:rPr sz="1400" b="1" spc="-5" dirty="0">
                <a:latin typeface="Times New Roman"/>
                <a:cs typeface="Times New Roman"/>
              </a:rPr>
              <a:t>EFFECTIVE DU </a:t>
            </a:r>
            <a:r>
              <a:rPr sz="1400" b="1" spc="-20" dirty="0">
                <a:latin typeface="Times New Roman"/>
                <a:cs typeface="Times New Roman"/>
              </a:rPr>
              <a:t>PARLEMENTAIRE </a:t>
            </a:r>
            <a:r>
              <a:rPr sz="1400" b="1" dirty="0">
                <a:latin typeface="Times New Roman"/>
                <a:cs typeface="Times New Roman"/>
              </a:rPr>
              <a:t>À </a:t>
            </a:r>
            <a:r>
              <a:rPr sz="1400" b="1" spc="-15" dirty="0">
                <a:latin typeface="Times New Roman"/>
                <a:cs typeface="Times New Roman"/>
              </a:rPr>
              <a:t>L’EXERCICE </a:t>
            </a:r>
            <a:r>
              <a:rPr sz="1400" b="1" spc="-5" dirty="0">
                <a:latin typeface="Times New Roman"/>
                <a:cs typeface="Times New Roman"/>
              </a:rPr>
              <a:t>DU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POUVOIR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LÉGISLATIF</a:t>
            </a:r>
            <a:endParaRPr sz="1400">
              <a:latin typeface="Times New Roman"/>
              <a:cs typeface="Times New Roman"/>
            </a:endParaRPr>
          </a:p>
          <a:p>
            <a:pPr marL="1356995" indent="-421640">
              <a:lnSpc>
                <a:spcPct val="100000"/>
              </a:lnSpc>
              <a:spcBef>
                <a:spcPts val="805"/>
              </a:spcBef>
              <a:buAutoNum type="romanUcParenR"/>
              <a:tabLst>
                <a:tab pos="1356995" algn="l"/>
                <a:tab pos="1357630" algn="l"/>
              </a:tabLst>
            </a:pPr>
            <a:r>
              <a:rPr sz="1400" b="1" dirty="0">
                <a:latin typeface="Times New Roman"/>
                <a:cs typeface="Times New Roman"/>
              </a:rPr>
              <a:t>Le vote des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lois</a:t>
            </a:r>
            <a:endParaRPr sz="1400">
              <a:latin typeface="Times New Roman"/>
              <a:cs typeface="Times New Roman"/>
            </a:endParaRPr>
          </a:p>
          <a:p>
            <a:pPr marL="1356995" indent="-421640">
              <a:lnSpc>
                <a:spcPct val="100000"/>
              </a:lnSpc>
              <a:spcBef>
                <a:spcPts val="805"/>
              </a:spcBef>
              <a:buAutoNum type="romanUcParenR"/>
              <a:tabLst>
                <a:tab pos="1356995" algn="l"/>
                <a:tab pos="1357630" algn="l"/>
              </a:tabLst>
            </a:pPr>
            <a:r>
              <a:rPr sz="1400" b="1" dirty="0">
                <a:latin typeface="Times New Roman"/>
                <a:cs typeface="Times New Roman"/>
              </a:rPr>
              <a:t>Le contrôle </a:t>
            </a:r>
            <a:r>
              <a:rPr sz="1400" b="1" spc="-5" dirty="0">
                <a:latin typeface="Times New Roman"/>
                <a:cs typeface="Times New Roman"/>
              </a:rPr>
              <a:t>de </a:t>
            </a:r>
            <a:r>
              <a:rPr sz="1400" b="1" dirty="0">
                <a:latin typeface="Times New Roman"/>
                <a:cs typeface="Times New Roman"/>
              </a:rPr>
              <a:t>l’action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gouvernementale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1275"/>
              </a:spcBef>
            </a:pPr>
            <a:r>
              <a:rPr sz="1400" b="1" dirty="0">
                <a:latin typeface="Times New Roman"/>
                <a:cs typeface="Times New Roman"/>
              </a:rPr>
              <a:t>SECONDE </a:t>
            </a:r>
            <a:r>
              <a:rPr sz="1400" b="1" spc="-30" dirty="0">
                <a:latin typeface="Times New Roman"/>
                <a:cs typeface="Times New Roman"/>
              </a:rPr>
              <a:t>PARTIE </a:t>
            </a:r>
            <a:r>
              <a:rPr sz="1400" b="1" dirty="0">
                <a:latin typeface="Times New Roman"/>
                <a:cs typeface="Times New Roman"/>
              </a:rPr>
              <a:t>: LE </a:t>
            </a:r>
            <a:r>
              <a:rPr sz="1400" b="1" spc="-20" dirty="0">
                <a:latin typeface="Times New Roman"/>
                <a:cs typeface="Times New Roman"/>
              </a:rPr>
              <a:t>PARLEMENTAIRE </a:t>
            </a:r>
            <a:r>
              <a:rPr sz="1400" b="1" spc="-5" dirty="0">
                <a:latin typeface="Times New Roman"/>
                <a:cs typeface="Times New Roman"/>
              </a:rPr>
              <a:t>SUR </a:t>
            </a:r>
            <a:r>
              <a:rPr sz="1400" b="1" dirty="0">
                <a:latin typeface="Times New Roman"/>
                <a:cs typeface="Times New Roman"/>
              </a:rPr>
              <a:t>LE </a:t>
            </a:r>
            <a:r>
              <a:rPr sz="1400" b="1" spc="-5" dirty="0">
                <a:latin typeface="Times New Roman"/>
                <a:cs typeface="Times New Roman"/>
              </a:rPr>
              <a:t>FRONT DU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DÉVELOPPEMENT</a:t>
            </a:r>
            <a:endParaRPr sz="1400">
              <a:latin typeface="Times New Roman"/>
              <a:cs typeface="Times New Roman"/>
            </a:endParaRPr>
          </a:p>
          <a:p>
            <a:pPr marL="1356995" indent="-444500">
              <a:lnSpc>
                <a:spcPct val="100000"/>
              </a:lnSpc>
              <a:spcBef>
                <a:spcPts val="910"/>
              </a:spcBef>
              <a:buAutoNum type="romanUcParenR"/>
              <a:tabLst>
                <a:tab pos="1356995" algn="l"/>
                <a:tab pos="135763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L’amélioration </a:t>
            </a:r>
            <a:r>
              <a:rPr sz="1400" b="1" spc="-5" dirty="0">
                <a:latin typeface="Times New Roman"/>
                <a:cs typeface="Times New Roman"/>
              </a:rPr>
              <a:t>du cadre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éducatif</a:t>
            </a:r>
            <a:endParaRPr sz="1400">
              <a:latin typeface="Times New Roman"/>
              <a:cs typeface="Times New Roman"/>
            </a:endParaRPr>
          </a:p>
          <a:p>
            <a:pPr marL="1356995" indent="-444500">
              <a:lnSpc>
                <a:spcPct val="100000"/>
              </a:lnSpc>
              <a:spcBef>
                <a:spcPts val="925"/>
              </a:spcBef>
              <a:buAutoNum type="romanUcParenR"/>
              <a:tabLst>
                <a:tab pos="1356995" algn="l"/>
                <a:tab pos="1357630" algn="l"/>
              </a:tabLst>
            </a:pPr>
            <a:r>
              <a:rPr sz="1400" b="1" dirty="0">
                <a:latin typeface="Times New Roman"/>
                <a:cs typeface="Times New Roman"/>
              </a:rPr>
              <a:t>La poursuite de la bataille</a:t>
            </a:r>
            <a:r>
              <a:rPr sz="1400" b="1" spc="-9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sanitaire</a:t>
            </a:r>
            <a:endParaRPr sz="1400">
              <a:latin typeface="Times New Roman"/>
              <a:cs typeface="Times New Roman"/>
            </a:endParaRPr>
          </a:p>
          <a:p>
            <a:pPr marL="1356995" indent="-444500">
              <a:lnSpc>
                <a:spcPct val="100000"/>
              </a:lnSpc>
              <a:spcBef>
                <a:spcPts val="915"/>
              </a:spcBef>
              <a:buAutoNum type="romanUcParenR"/>
              <a:tabLst>
                <a:tab pos="1356995" algn="l"/>
                <a:tab pos="1357630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L’humanitaire</a:t>
            </a:r>
            <a:endParaRPr sz="1400">
              <a:latin typeface="Times New Roman"/>
              <a:cs typeface="Times New Roman"/>
            </a:endParaRPr>
          </a:p>
          <a:p>
            <a:pPr marL="1356995" indent="-444500">
              <a:lnSpc>
                <a:spcPct val="100000"/>
              </a:lnSpc>
              <a:spcBef>
                <a:spcPts val="910"/>
              </a:spcBef>
              <a:buAutoNum type="romanUcParenR"/>
              <a:tabLst>
                <a:tab pos="1356995" algn="l"/>
                <a:tab pos="1357630" algn="l"/>
              </a:tabLst>
            </a:pPr>
            <a:r>
              <a:rPr sz="1400" b="1" dirty="0">
                <a:latin typeface="Times New Roman"/>
                <a:cs typeface="Times New Roman"/>
              </a:rPr>
              <a:t>Le plan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sécuritaire</a:t>
            </a:r>
            <a:endParaRPr sz="1400">
              <a:latin typeface="Times New Roman"/>
              <a:cs typeface="Times New Roman"/>
            </a:endParaRPr>
          </a:p>
          <a:p>
            <a:pPr marL="1356995" indent="-444500">
              <a:lnSpc>
                <a:spcPct val="100000"/>
              </a:lnSpc>
              <a:spcBef>
                <a:spcPts val="925"/>
              </a:spcBef>
              <a:buAutoNum type="romanUcParenR"/>
              <a:tabLst>
                <a:tab pos="1356995" algn="l"/>
                <a:tab pos="135763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Facilitation </a:t>
            </a:r>
            <a:r>
              <a:rPr sz="1400" b="1" dirty="0">
                <a:latin typeface="Times New Roman"/>
                <a:cs typeface="Times New Roman"/>
              </a:rPr>
              <a:t>de la </a:t>
            </a:r>
            <a:r>
              <a:rPr sz="1400" b="1" spc="-5" dirty="0">
                <a:latin typeface="Times New Roman"/>
                <a:cs typeface="Times New Roman"/>
              </a:rPr>
              <a:t>circulation </a:t>
            </a:r>
            <a:r>
              <a:rPr sz="1400" b="1" dirty="0">
                <a:latin typeface="Times New Roman"/>
                <a:cs typeface="Times New Roman"/>
              </a:rPr>
              <a:t>des personnes et des</a:t>
            </a:r>
            <a:r>
              <a:rPr sz="1400" b="1" spc="-1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biens</a:t>
            </a:r>
            <a:endParaRPr sz="1400">
              <a:latin typeface="Times New Roman"/>
              <a:cs typeface="Times New Roman"/>
            </a:endParaRPr>
          </a:p>
          <a:p>
            <a:pPr marL="1356995" indent="-444500">
              <a:lnSpc>
                <a:spcPct val="100000"/>
              </a:lnSpc>
              <a:spcBef>
                <a:spcPts val="915"/>
              </a:spcBef>
              <a:buAutoNum type="romanUcParenR"/>
              <a:tabLst>
                <a:tab pos="1356995" algn="l"/>
                <a:tab pos="1357630" algn="l"/>
              </a:tabLst>
            </a:pPr>
            <a:r>
              <a:rPr sz="1400" b="1" dirty="0">
                <a:latin typeface="Times New Roman"/>
                <a:cs typeface="Times New Roman"/>
              </a:rPr>
              <a:t>La jeunesse</a:t>
            </a:r>
            <a:endParaRPr sz="1400">
              <a:latin typeface="Times New Roman"/>
              <a:cs typeface="Times New Roman"/>
            </a:endParaRPr>
          </a:p>
          <a:p>
            <a:pPr marL="1356995" indent="-444500">
              <a:lnSpc>
                <a:spcPct val="100000"/>
              </a:lnSpc>
              <a:spcBef>
                <a:spcPts val="919"/>
              </a:spcBef>
              <a:buAutoNum type="romanUcParenR"/>
              <a:tabLst>
                <a:tab pos="1357630" algn="l"/>
              </a:tabLst>
            </a:pPr>
            <a:r>
              <a:rPr sz="1400" b="1" dirty="0">
                <a:latin typeface="Times New Roman"/>
                <a:cs typeface="Times New Roman"/>
              </a:rPr>
              <a:t>La </a:t>
            </a:r>
            <a:r>
              <a:rPr sz="1400" b="1" spc="-5" dirty="0">
                <a:latin typeface="Times New Roman"/>
                <a:cs typeface="Times New Roman"/>
              </a:rPr>
              <a:t>promotion des </a:t>
            </a:r>
            <a:r>
              <a:rPr sz="1400" b="1" dirty="0">
                <a:latin typeface="Times New Roman"/>
                <a:cs typeface="Times New Roman"/>
              </a:rPr>
              <a:t>assurances dans le </a:t>
            </a:r>
            <a:r>
              <a:rPr sz="1400" b="1" spc="-5" dirty="0">
                <a:latin typeface="Times New Roman"/>
                <a:cs typeface="Times New Roman"/>
              </a:rPr>
              <a:t>cadre </a:t>
            </a:r>
            <a:r>
              <a:rPr sz="1400" b="1" dirty="0">
                <a:latin typeface="Times New Roman"/>
                <a:cs typeface="Times New Roman"/>
              </a:rPr>
              <a:t>du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REPPAS</a:t>
            </a:r>
            <a:endParaRPr sz="1400">
              <a:latin typeface="Times New Roman"/>
              <a:cs typeface="Times New Roman"/>
            </a:endParaRPr>
          </a:p>
          <a:p>
            <a:pPr marL="1400810" indent="-488315">
              <a:lnSpc>
                <a:spcPct val="100000"/>
              </a:lnSpc>
              <a:spcBef>
                <a:spcPts val="915"/>
              </a:spcBef>
              <a:buAutoNum type="romanUcParenR"/>
              <a:tabLst>
                <a:tab pos="1401445" algn="l"/>
              </a:tabLst>
            </a:pPr>
            <a:r>
              <a:rPr sz="1400" b="1" dirty="0">
                <a:latin typeface="Times New Roman"/>
                <a:cs typeface="Times New Roman"/>
              </a:rPr>
              <a:t>La </a:t>
            </a:r>
            <a:r>
              <a:rPr sz="1400" b="1" spc="-5" dirty="0">
                <a:latin typeface="Times New Roman"/>
                <a:cs typeface="Times New Roman"/>
              </a:rPr>
              <a:t>capitalisation </a:t>
            </a:r>
            <a:r>
              <a:rPr sz="1400" b="1" dirty="0">
                <a:latin typeface="Times New Roman"/>
                <a:cs typeface="Times New Roman"/>
              </a:rPr>
              <a:t>de la coopération</a:t>
            </a:r>
            <a:r>
              <a:rPr sz="1400" b="1" spc="-10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parlementaire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025"/>
              </a:spcBef>
            </a:pPr>
            <a:r>
              <a:rPr sz="1400" b="1" spc="-5" dirty="0">
                <a:latin typeface="Times New Roman"/>
                <a:cs typeface="Times New Roman"/>
              </a:rPr>
              <a:t>CONCLUSION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0083" y="765810"/>
            <a:ext cx="1646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00"/>
                </a:solidFill>
              </a:rPr>
              <a:t>INTR</a:t>
            </a:r>
            <a:r>
              <a:rPr sz="1600" spc="-15" dirty="0">
                <a:solidFill>
                  <a:srgbClr val="000000"/>
                </a:solidFill>
              </a:rPr>
              <a:t>O</a:t>
            </a:r>
            <a:r>
              <a:rPr sz="1600" spc="-5" dirty="0">
                <a:solidFill>
                  <a:srgbClr val="000000"/>
                </a:solidFill>
              </a:rPr>
              <a:t>DUCTI</a:t>
            </a:r>
            <a:r>
              <a:rPr sz="1600" spc="-15" dirty="0">
                <a:solidFill>
                  <a:srgbClr val="000000"/>
                </a:solidFill>
              </a:rPr>
              <a:t>O</a:t>
            </a:r>
            <a:r>
              <a:rPr sz="1600" spc="-5" dirty="0">
                <a:solidFill>
                  <a:srgbClr val="000000"/>
                </a:solidFill>
              </a:rPr>
              <a:t>N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757834" y="1277239"/>
            <a:ext cx="10708640" cy="496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4339" marR="67265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Honorable </a:t>
            </a:r>
            <a:r>
              <a:rPr sz="1200" b="1" spc="-5" dirty="0">
                <a:latin typeface="Times New Roman"/>
                <a:cs typeface="Times New Roman"/>
              </a:rPr>
              <a:t>DJEUMENI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BENILDE  Député de </a:t>
            </a:r>
            <a:r>
              <a:rPr sz="1200" b="1" dirty="0">
                <a:latin typeface="Times New Roman"/>
                <a:cs typeface="Times New Roman"/>
              </a:rPr>
              <a:t>la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Nation,</a:t>
            </a:r>
            <a:endParaRPr sz="1200">
              <a:latin typeface="Times New Roman"/>
              <a:cs typeface="Times New Roman"/>
            </a:endParaRPr>
          </a:p>
          <a:p>
            <a:pPr marL="1704339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Membre </a:t>
            </a:r>
            <a:r>
              <a:rPr sz="1200" b="1" spc="-5" dirty="0">
                <a:latin typeface="Times New Roman"/>
                <a:cs typeface="Times New Roman"/>
              </a:rPr>
              <a:t>de </a:t>
            </a:r>
            <a:r>
              <a:rPr sz="1200" b="1" dirty="0">
                <a:latin typeface="Times New Roman"/>
                <a:cs typeface="Times New Roman"/>
              </a:rPr>
              <a:t>la </a:t>
            </a:r>
            <a:r>
              <a:rPr sz="1200" b="1" spc="-5" dirty="0">
                <a:latin typeface="Times New Roman"/>
                <a:cs typeface="Times New Roman"/>
              </a:rPr>
              <a:t>commission des finances du et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budget.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</a:pPr>
            <a:r>
              <a:rPr sz="1200" spc="-5" dirty="0">
                <a:latin typeface="Times New Roman"/>
                <a:cs typeface="Times New Roman"/>
              </a:rPr>
              <a:t>Dans </a:t>
            </a:r>
            <a:r>
              <a:rPr sz="1200" dirty="0">
                <a:latin typeface="Times New Roman"/>
                <a:cs typeface="Times New Roman"/>
              </a:rPr>
              <a:t>notre profession de foi, nous </a:t>
            </a:r>
            <a:r>
              <a:rPr sz="1200" spc="-5" dirty="0">
                <a:latin typeface="Times New Roman"/>
                <a:cs typeface="Times New Roman"/>
              </a:rPr>
              <a:t>affirmions sans détour </a:t>
            </a:r>
            <a:r>
              <a:rPr sz="1200" dirty="0">
                <a:latin typeface="Times New Roman"/>
                <a:cs typeface="Times New Roman"/>
              </a:rPr>
              <a:t>notre attachement à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légalité. </a:t>
            </a:r>
            <a:r>
              <a:rPr sz="1200" spc="-15" dirty="0">
                <a:latin typeface="Times New Roman"/>
                <a:cs typeface="Times New Roman"/>
              </a:rPr>
              <a:t>L’élément </a:t>
            </a:r>
            <a:r>
              <a:rPr sz="1200" dirty="0">
                <a:latin typeface="Times New Roman"/>
                <a:cs typeface="Times New Roman"/>
              </a:rPr>
              <a:t>essentiel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celui-ci,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b="1" spc="-5" dirty="0">
                <a:latin typeface="Times New Roman"/>
                <a:cs typeface="Times New Roman"/>
              </a:rPr>
              <a:t>Constitution </a:t>
            </a:r>
            <a:r>
              <a:rPr sz="1200" b="1" spc="-10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18 </a:t>
            </a:r>
            <a:r>
              <a:rPr sz="1200" b="1" spc="-5" dirty="0">
                <a:latin typeface="Times New Roman"/>
                <a:cs typeface="Times New Roman"/>
              </a:rPr>
              <a:t>janvier </a:t>
            </a:r>
            <a:r>
              <a:rPr sz="1200" b="1" dirty="0">
                <a:latin typeface="Times New Roman"/>
                <a:cs typeface="Times New Roman"/>
              </a:rPr>
              <a:t>1996</a:t>
            </a:r>
            <a:r>
              <a:rPr sz="1200" dirty="0">
                <a:latin typeface="Times New Roman"/>
                <a:cs typeface="Times New Roman"/>
              </a:rPr>
              <a:t>, dans </a:t>
            </a:r>
            <a:r>
              <a:rPr sz="1200" spc="-5" dirty="0">
                <a:latin typeface="Times New Roman"/>
                <a:cs typeface="Times New Roman"/>
              </a:rPr>
              <a:t>son  </a:t>
            </a:r>
            <a:r>
              <a:rPr sz="1200" b="1" dirty="0">
                <a:latin typeface="Times New Roman"/>
                <a:cs typeface="Times New Roman"/>
              </a:rPr>
              <a:t>article 2 alinéa 1 </a:t>
            </a:r>
            <a:r>
              <a:rPr sz="1200" b="1" spc="-5" dirty="0">
                <a:latin typeface="Times New Roman"/>
                <a:cs typeface="Times New Roman"/>
              </a:rPr>
              <a:t>et </a:t>
            </a:r>
            <a:r>
              <a:rPr sz="1200" b="1" dirty="0">
                <a:latin typeface="Times New Roman"/>
                <a:cs typeface="Times New Roman"/>
              </a:rPr>
              <a:t>2 </a:t>
            </a:r>
            <a:r>
              <a:rPr sz="1200" b="1" spc="-5" dirty="0">
                <a:latin typeface="Times New Roman"/>
                <a:cs typeface="Times New Roman"/>
              </a:rPr>
              <a:t>dispose </a:t>
            </a:r>
            <a:r>
              <a:rPr sz="1200" spc="-5" dirty="0">
                <a:latin typeface="Times New Roman"/>
                <a:cs typeface="Times New Roman"/>
              </a:rPr>
              <a:t>que, </a:t>
            </a:r>
            <a:r>
              <a:rPr sz="1200" dirty="0">
                <a:latin typeface="Times New Roman"/>
                <a:cs typeface="Times New Roman"/>
              </a:rPr>
              <a:t>« </a:t>
            </a:r>
            <a:r>
              <a:rPr sz="1200" b="1" i="1" dirty="0">
                <a:latin typeface="Times New Roman"/>
                <a:cs typeface="Times New Roman"/>
              </a:rPr>
              <a:t>la </a:t>
            </a:r>
            <a:r>
              <a:rPr sz="1200" b="1" i="1" spc="-5" dirty="0">
                <a:latin typeface="Times New Roman"/>
                <a:cs typeface="Times New Roman"/>
              </a:rPr>
              <a:t>souveraineté </a:t>
            </a:r>
            <a:r>
              <a:rPr sz="1200" b="1" i="1" dirty="0">
                <a:latin typeface="Times New Roman"/>
                <a:cs typeface="Times New Roman"/>
              </a:rPr>
              <a:t>nationale appartient </a:t>
            </a:r>
            <a:r>
              <a:rPr sz="1200" b="1" i="1" spc="-5" dirty="0">
                <a:latin typeface="Times New Roman"/>
                <a:cs typeface="Times New Roman"/>
              </a:rPr>
              <a:t>au peuple camerounais qui l’exerce </a:t>
            </a:r>
            <a:r>
              <a:rPr sz="1200" b="1" i="1" dirty="0">
                <a:latin typeface="Times New Roman"/>
                <a:cs typeface="Times New Roman"/>
              </a:rPr>
              <a:t>soit </a:t>
            </a:r>
            <a:r>
              <a:rPr sz="1200" b="1" i="1" spc="-5" dirty="0">
                <a:latin typeface="Times New Roman"/>
                <a:cs typeface="Times New Roman"/>
              </a:rPr>
              <a:t>par (…) </a:t>
            </a:r>
            <a:r>
              <a:rPr sz="1200" b="1" i="1" dirty="0">
                <a:latin typeface="Times New Roman"/>
                <a:cs typeface="Times New Roman"/>
              </a:rPr>
              <a:t>des membres </a:t>
            </a:r>
            <a:r>
              <a:rPr sz="1200" b="1" i="1" spc="-5" dirty="0">
                <a:latin typeface="Times New Roman"/>
                <a:cs typeface="Times New Roman"/>
              </a:rPr>
              <a:t>du parlement, </a:t>
            </a:r>
            <a:r>
              <a:rPr sz="1200" b="1" i="1" dirty="0">
                <a:latin typeface="Times New Roman"/>
                <a:cs typeface="Times New Roman"/>
              </a:rPr>
              <a:t>soit </a:t>
            </a:r>
            <a:r>
              <a:rPr sz="1200" b="1" i="1" spc="-5" dirty="0">
                <a:latin typeface="Times New Roman"/>
                <a:cs typeface="Times New Roman"/>
              </a:rPr>
              <a:t>par (…) </a:t>
            </a:r>
            <a:r>
              <a:rPr sz="1200" b="1" i="1" spc="10" dirty="0">
                <a:latin typeface="Times New Roman"/>
                <a:cs typeface="Times New Roman"/>
              </a:rPr>
              <a:t>»,  </a:t>
            </a:r>
            <a:r>
              <a:rPr sz="1200" b="1" i="1" spc="-5" dirty="0">
                <a:latin typeface="Times New Roman"/>
                <a:cs typeface="Times New Roman"/>
              </a:rPr>
              <a:t>que </a:t>
            </a:r>
            <a:r>
              <a:rPr sz="1200" b="1" i="1" dirty="0">
                <a:latin typeface="Times New Roman"/>
                <a:cs typeface="Times New Roman"/>
              </a:rPr>
              <a:t>« </a:t>
            </a:r>
            <a:r>
              <a:rPr sz="1200" b="1" i="1" spc="-5" dirty="0">
                <a:latin typeface="Times New Roman"/>
                <a:cs typeface="Times New Roman"/>
              </a:rPr>
              <a:t>les autorités chargées </a:t>
            </a:r>
            <a:r>
              <a:rPr sz="1200" b="1" i="1" dirty="0">
                <a:latin typeface="Times New Roman"/>
                <a:cs typeface="Times New Roman"/>
              </a:rPr>
              <a:t>de </a:t>
            </a:r>
            <a:r>
              <a:rPr sz="1200" b="1" i="1" spc="-5" dirty="0">
                <a:latin typeface="Times New Roman"/>
                <a:cs typeface="Times New Roman"/>
              </a:rPr>
              <a:t>diriger </a:t>
            </a:r>
            <a:r>
              <a:rPr sz="1200" b="1" i="1" dirty="0">
                <a:latin typeface="Times New Roman"/>
                <a:cs typeface="Times New Roman"/>
              </a:rPr>
              <a:t>l’État tiennent </a:t>
            </a:r>
            <a:r>
              <a:rPr sz="1200" b="1" i="1" spc="-5" dirty="0">
                <a:latin typeface="Times New Roman"/>
                <a:cs typeface="Times New Roman"/>
              </a:rPr>
              <a:t>leurs pouvoirs </a:t>
            </a:r>
            <a:r>
              <a:rPr sz="1200" b="1" i="1" spc="-10" dirty="0">
                <a:latin typeface="Times New Roman"/>
                <a:cs typeface="Times New Roman"/>
              </a:rPr>
              <a:t>du </a:t>
            </a:r>
            <a:r>
              <a:rPr sz="1200" b="1" i="1" spc="-5" dirty="0">
                <a:latin typeface="Times New Roman"/>
                <a:cs typeface="Times New Roman"/>
              </a:rPr>
              <a:t>peuple par voie </a:t>
            </a:r>
            <a:r>
              <a:rPr sz="1200" b="1" i="1" dirty="0">
                <a:latin typeface="Times New Roman"/>
                <a:cs typeface="Times New Roman"/>
              </a:rPr>
              <a:t>d’élections </a:t>
            </a:r>
            <a:r>
              <a:rPr sz="1200" b="1" i="1" spc="-5" dirty="0">
                <a:latin typeface="Times New Roman"/>
                <a:cs typeface="Times New Roman"/>
              </a:rPr>
              <a:t>au suffrage universel </a:t>
            </a:r>
            <a:r>
              <a:rPr sz="1200" b="1" i="1" dirty="0">
                <a:latin typeface="Times New Roman"/>
                <a:cs typeface="Times New Roman"/>
              </a:rPr>
              <a:t>direct </a:t>
            </a:r>
            <a:r>
              <a:rPr sz="1200" b="1" i="1" spc="-5" dirty="0">
                <a:latin typeface="Times New Roman"/>
                <a:cs typeface="Times New Roman"/>
              </a:rPr>
              <a:t>ou indirect (…) </a:t>
            </a:r>
            <a:r>
              <a:rPr sz="1200" spc="-20" dirty="0">
                <a:latin typeface="Times New Roman"/>
                <a:cs typeface="Times New Roman"/>
              </a:rPr>
              <a:t>». </a:t>
            </a:r>
            <a:r>
              <a:rPr sz="1200" spc="-5" dirty="0">
                <a:latin typeface="Times New Roman"/>
                <a:cs typeface="Times New Roman"/>
              </a:rPr>
              <a:t>C’est </a:t>
            </a:r>
            <a:r>
              <a:rPr sz="1200" dirty="0">
                <a:latin typeface="Times New Roman"/>
                <a:cs typeface="Times New Roman"/>
              </a:rPr>
              <a:t>dire qu’au  Cameroun,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peuple </a:t>
            </a:r>
            <a:r>
              <a:rPr sz="1200" spc="-5" dirty="0">
                <a:latin typeface="Times New Roman"/>
                <a:cs typeface="Times New Roman"/>
              </a:rPr>
              <a:t>est </a:t>
            </a:r>
            <a:r>
              <a:rPr sz="1200" dirty="0">
                <a:latin typeface="Times New Roman"/>
                <a:cs typeface="Times New Roman"/>
              </a:rPr>
              <a:t>dépositaire à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fois </a:t>
            </a:r>
            <a:r>
              <a:rPr sz="1200" spc="5" dirty="0">
                <a:latin typeface="Times New Roman"/>
                <a:cs typeface="Times New Roman"/>
              </a:rPr>
              <a:t>de la </a:t>
            </a:r>
            <a:r>
              <a:rPr sz="1200" dirty="0">
                <a:latin typeface="Times New Roman"/>
                <a:cs typeface="Times New Roman"/>
              </a:rPr>
              <a:t>souveraineté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du pouvoir dans l’Etat. </a:t>
            </a:r>
            <a:r>
              <a:rPr sz="1200" spc="-10" dirty="0">
                <a:latin typeface="Times New Roman"/>
                <a:cs typeface="Times New Roman"/>
              </a:rPr>
              <a:t>Il </a:t>
            </a:r>
            <a:r>
              <a:rPr sz="1200" dirty="0">
                <a:latin typeface="Times New Roman"/>
                <a:cs typeface="Times New Roman"/>
              </a:rPr>
              <a:t>exerce </a:t>
            </a:r>
            <a:r>
              <a:rPr sz="1200" spc="-5" dirty="0">
                <a:latin typeface="Times New Roman"/>
                <a:cs typeface="Times New Roman"/>
              </a:rPr>
              <a:t>ses </a:t>
            </a:r>
            <a:r>
              <a:rPr sz="1200" dirty="0">
                <a:latin typeface="Times New Roman"/>
                <a:cs typeface="Times New Roman"/>
              </a:rPr>
              <a:t>prérogatives par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biais des représentants qu’il choisit.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spc="-10" dirty="0">
                <a:latin typeface="Times New Roman"/>
                <a:cs typeface="Times New Roman"/>
              </a:rPr>
              <a:t>retour, </a:t>
            </a:r>
            <a:r>
              <a:rPr sz="1200" dirty="0">
                <a:latin typeface="Times New Roman"/>
                <a:cs typeface="Times New Roman"/>
              </a:rPr>
              <a:t>les  </a:t>
            </a:r>
            <a:r>
              <a:rPr sz="1200" spc="-5" dirty="0">
                <a:latin typeface="Times New Roman"/>
                <a:cs typeface="Times New Roman"/>
              </a:rPr>
              <a:t>élus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l’exercice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mandat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reçu,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doivent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d’établir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communication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avec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peuple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mandatant,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nécessité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Démocratie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Moderne.</a:t>
            </a:r>
            <a:endParaRPr sz="120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ct val="114999"/>
              </a:lnSpc>
              <a:spcBef>
                <a:spcPts val="1000"/>
              </a:spcBef>
            </a:pPr>
            <a:r>
              <a:rPr sz="1200" spc="-5" dirty="0">
                <a:latin typeface="Times New Roman"/>
                <a:cs typeface="Times New Roman"/>
              </a:rPr>
              <a:t>Force est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constater que nous </a:t>
            </a:r>
            <a:r>
              <a:rPr sz="1200" spc="-5" dirty="0">
                <a:latin typeface="Times New Roman"/>
                <a:cs typeface="Times New Roman"/>
              </a:rPr>
              <a:t>sommes en phase </a:t>
            </a:r>
            <a:r>
              <a:rPr sz="1200" dirty="0">
                <a:latin typeface="Times New Roman"/>
                <a:cs typeface="Times New Roman"/>
              </a:rPr>
              <a:t>avec les exigences </a:t>
            </a:r>
            <a:r>
              <a:rPr sz="1200" spc="-5" dirty="0">
                <a:latin typeface="Times New Roman"/>
                <a:cs typeface="Times New Roman"/>
              </a:rPr>
              <a:t>sus évoquées. Dans </a:t>
            </a:r>
            <a:r>
              <a:rPr sz="1200" dirty="0">
                <a:latin typeface="Times New Roman"/>
                <a:cs typeface="Times New Roman"/>
              </a:rPr>
              <a:t>cette logique de communication que </a:t>
            </a:r>
            <a:r>
              <a:rPr sz="1200" spc="-5" dirty="0">
                <a:latin typeface="Times New Roman"/>
                <a:cs typeface="Times New Roman"/>
              </a:rPr>
              <a:t>se </a:t>
            </a:r>
            <a:r>
              <a:rPr sz="1200" dirty="0">
                <a:latin typeface="Times New Roman"/>
                <a:cs typeface="Times New Roman"/>
              </a:rPr>
              <a:t>situe la production de ce rapport  d’activité. </a:t>
            </a:r>
            <a:r>
              <a:rPr sz="1200" spc="-5" dirty="0">
                <a:latin typeface="Times New Roman"/>
                <a:cs typeface="Times New Roman"/>
              </a:rPr>
              <a:t>En effet, en </a:t>
            </a:r>
            <a:r>
              <a:rPr sz="1200" dirty="0">
                <a:latin typeface="Times New Roman"/>
                <a:cs typeface="Times New Roman"/>
              </a:rPr>
              <a:t>tant </a:t>
            </a:r>
            <a:r>
              <a:rPr sz="1200" spc="-5" dirty="0">
                <a:latin typeface="Times New Roman"/>
                <a:cs typeface="Times New Roman"/>
              </a:rPr>
              <a:t>qu’élu </a:t>
            </a:r>
            <a:r>
              <a:rPr sz="1200" dirty="0">
                <a:latin typeface="Times New Roman"/>
                <a:cs typeface="Times New Roman"/>
              </a:rPr>
              <a:t>du peuple rendre compte de </a:t>
            </a:r>
            <a:r>
              <a:rPr sz="1200" spc="-5" dirty="0">
                <a:latin typeface="Times New Roman"/>
                <a:cs typeface="Times New Roman"/>
              </a:rPr>
              <a:t>nos </a:t>
            </a:r>
            <a:r>
              <a:rPr sz="1200" dirty="0">
                <a:latin typeface="Times New Roman"/>
                <a:cs typeface="Times New Roman"/>
              </a:rPr>
              <a:t>actions </a:t>
            </a:r>
            <a:r>
              <a:rPr sz="1200" spc="-5" dirty="0">
                <a:latin typeface="Times New Roman"/>
                <a:cs typeface="Times New Roman"/>
              </a:rPr>
              <a:t>est considéré </a:t>
            </a:r>
            <a:r>
              <a:rPr sz="1200" dirty="0">
                <a:latin typeface="Times New Roman"/>
                <a:cs typeface="Times New Roman"/>
              </a:rPr>
              <a:t>pour nous comme un </a:t>
            </a:r>
            <a:r>
              <a:rPr sz="1200" spc="-5" dirty="0">
                <a:latin typeface="Times New Roman"/>
                <a:cs typeface="Times New Roman"/>
              </a:rPr>
              <a:t>devoir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mémoire envers ce dernier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devant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Démocratie.  </a:t>
            </a:r>
            <a:r>
              <a:rPr sz="1200" spc="-5" dirty="0">
                <a:latin typeface="Times New Roman"/>
                <a:cs typeface="Times New Roman"/>
              </a:rPr>
              <a:t>Nous </a:t>
            </a:r>
            <a:r>
              <a:rPr sz="1200" dirty="0">
                <a:latin typeface="Times New Roman"/>
                <a:cs typeface="Times New Roman"/>
              </a:rPr>
              <a:t>nous </a:t>
            </a:r>
            <a:r>
              <a:rPr sz="1200" spc="-5" dirty="0">
                <a:latin typeface="Times New Roman"/>
                <a:cs typeface="Times New Roman"/>
              </a:rPr>
              <a:t>soumettons </a:t>
            </a:r>
            <a:r>
              <a:rPr sz="1200" dirty="0">
                <a:latin typeface="Times New Roman"/>
                <a:cs typeface="Times New Roman"/>
              </a:rPr>
              <a:t>à cet exercice à travers plusieurs mécanismes, </a:t>
            </a:r>
            <a:r>
              <a:rPr sz="1200" spc="-5" dirty="0">
                <a:latin typeface="Times New Roman"/>
                <a:cs typeface="Times New Roman"/>
              </a:rPr>
              <a:t>au </a:t>
            </a:r>
            <a:r>
              <a:rPr sz="1200" dirty="0">
                <a:latin typeface="Times New Roman"/>
                <a:cs typeface="Times New Roman"/>
              </a:rPr>
              <a:t>nombre desquels on </a:t>
            </a:r>
            <a:r>
              <a:rPr sz="1200" spc="5" dirty="0">
                <a:latin typeface="Times New Roman"/>
                <a:cs typeface="Times New Roman"/>
              </a:rPr>
              <a:t>va </a:t>
            </a:r>
            <a:r>
              <a:rPr sz="1200" dirty="0">
                <a:latin typeface="Times New Roman"/>
                <a:cs typeface="Times New Roman"/>
              </a:rPr>
              <a:t>citer; les interviews, </a:t>
            </a:r>
            <a:r>
              <a:rPr sz="1200" spc="-5" dirty="0">
                <a:latin typeface="Times New Roman"/>
                <a:cs typeface="Times New Roman"/>
              </a:rPr>
              <a:t>les </a:t>
            </a:r>
            <a:r>
              <a:rPr sz="1200" dirty="0">
                <a:latin typeface="Times New Roman"/>
                <a:cs typeface="Times New Roman"/>
              </a:rPr>
              <a:t>reportages, </a:t>
            </a:r>
            <a:r>
              <a:rPr sz="1200" spc="-5" dirty="0">
                <a:latin typeface="Times New Roman"/>
                <a:cs typeface="Times New Roman"/>
              </a:rPr>
              <a:t>les émissions, </a:t>
            </a:r>
            <a:r>
              <a:rPr sz="1200" dirty="0">
                <a:latin typeface="Times New Roman"/>
                <a:cs typeface="Times New Roman"/>
              </a:rPr>
              <a:t>les entretiens accordés </a:t>
            </a:r>
            <a:r>
              <a:rPr sz="1200" spc="-5" dirty="0">
                <a:latin typeface="Times New Roman"/>
                <a:cs typeface="Times New Roman"/>
              </a:rPr>
              <a:t>aux  </a:t>
            </a:r>
            <a:r>
              <a:rPr sz="1200" dirty="0">
                <a:latin typeface="Times New Roman"/>
                <a:cs typeface="Times New Roman"/>
              </a:rPr>
              <a:t>chaines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radio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télévisions, à la </a:t>
            </a:r>
            <a:r>
              <a:rPr sz="1200" spc="-5" dirty="0">
                <a:latin typeface="Times New Roman"/>
                <a:cs typeface="Times New Roman"/>
              </a:rPr>
              <a:t>presse </a:t>
            </a:r>
            <a:r>
              <a:rPr sz="1200" dirty="0">
                <a:latin typeface="Times New Roman"/>
                <a:cs typeface="Times New Roman"/>
              </a:rPr>
              <a:t>; </a:t>
            </a:r>
            <a:r>
              <a:rPr sz="1200" spc="-5" dirty="0">
                <a:latin typeface="Times New Roman"/>
                <a:cs typeface="Times New Roman"/>
              </a:rPr>
              <a:t>Sans oublier </a:t>
            </a:r>
            <a:r>
              <a:rPr sz="1200" dirty="0">
                <a:latin typeface="Times New Roman"/>
                <a:cs typeface="Times New Roman"/>
              </a:rPr>
              <a:t>les comptes rendus parlementaires, les publications, les interactions, </a:t>
            </a:r>
            <a:r>
              <a:rPr sz="1200" spc="-5" dirty="0">
                <a:latin typeface="Times New Roman"/>
                <a:cs typeface="Times New Roman"/>
              </a:rPr>
              <a:t>les </a:t>
            </a:r>
            <a:r>
              <a:rPr sz="1200" dirty="0">
                <a:latin typeface="Times New Roman"/>
                <a:cs typeface="Times New Roman"/>
              </a:rPr>
              <a:t>vidéos que nous postons régulièrement </a:t>
            </a:r>
            <a:r>
              <a:rPr sz="1200" spc="-5" dirty="0">
                <a:latin typeface="Times New Roman"/>
                <a:cs typeface="Times New Roman"/>
              </a:rPr>
              <a:t>sur  les </a:t>
            </a:r>
            <a:r>
              <a:rPr sz="1200" dirty="0">
                <a:latin typeface="Times New Roman"/>
                <a:cs typeface="Times New Roman"/>
              </a:rPr>
              <a:t>réseaux sociaux ( nos pages </a:t>
            </a:r>
            <a:r>
              <a:rPr sz="1200" spc="-5" dirty="0">
                <a:latin typeface="Times New Roman"/>
                <a:cs typeface="Times New Roman"/>
              </a:rPr>
              <a:t>Facebook, </a:t>
            </a:r>
            <a:r>
              <a:rPr sz="1200" dirty="0">
                <a:latin typeface="Times New Roman"/>
                <a:cs typeface="Times New Roman"/>
              </a:rPr>
              <a:t>WhatsApp, </a:t>
            </a:r>
            <a:r>
              <a:rPr sz="1200" spc="-20" dirty="0">
                <a:latin typeface="Times New Roman"/>
                <a:cs typeface="Times New Roman"/>
              </a:rPr>
              <a:t>Twitter, </a:t>
            </a:r>
            <a:r>
              <a:rPr sz="1200" spc="-5" dirty="0">
                <a:latin typeface="Times New Roman"/>
                <a:cs typeface="Times New Roman"/>
              </a:rPr>
              <a:t>etc.), </a:t>
            </a:r>
            <a:r>
              <a:rPr sz="1200" dirty="0">
                <a:latin typeface="Times New Roman"/>
                <a:cs typeface="Times New Roman"/>
              </a:rPr>
              <a:t>notre site </a:t>
            </a:r>
            <a:r>
              <a:rPr sz="1200" spc="-5" dirty="0">
                <a:latin typeface="Times New Roman"/>
                <a:cs typeface="Times New Roman"/>
              </a:rPr>
              <a:t>web. </a:t>
            </a:r>
            <a:r>
              <a:rPr sz="1200" spc="-10" dirty="0">
                <a:latin typeface="Times New Roman"/>
                <a:cs typeface="Times New Roman"/>
              </a:rPr>
              <a:t>Il </a:t>
            </a:r>
            <a:r>
              <a:rPr sz="1200" dirty="0">
                <a:latin typeface="Times New Roman"/>
                <a:cs typeface="Times New Roman"/>
              </a:rPr>
              <a:t>faudra dorénavant compter avec </a:t>
            </a:r>
            <a:r>
              <a:rPr sz="1200" spc="-5" dirty="0">
                <a:latin typeface="Times New Roman"/>
                <a:cs typeface="Times New Roman"/>
              </a:rPr>
              <a:t>les </a:t>
            </a:r>
            <a:r>
              <a:rPr sz="1200" dirty="0">
                <a:latin typeface="Times New Roman"/>
                <a:cs typeface="Times New Roman"/>
              </a:rPr>
              <a:t>rapports d’activités parlementaires que nous  </a:t>
            </a:r>
            <a:r>
              <a:rPr sz="1200" spc="-5" dirty="0">
                <a:latin typeface="Times New Roman"/>
                <a:cs typeface="Times New Roman"/>
              </a:rPr>
              <a:t>produisons annuellement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l’instar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ce </a:t>
            </a:r>
            <a:r>
              <a:rPr sz="1200" spc="-10" dirty="0">
                <a:latin typeface="Times New Roman"/>
                <a:cs typeface="Times New Roman"/>
              </a:rPr>
              <a:t>dernier, </a:t>
            </a:r>
            <a:r>
              <a:rPr sz="1200" spc="-5" dirty="0">
                <a:latin typeface="Times New Roman"/>
                <a:cs typeface="Times New Roman"/>
              </a:rPr>
              <a:t>comptant </a:t>
            </a:r>
            <a:r>
              <a:rPr sz="1200" dirty="0">
                <a:latin typeface="Times New Roman"/>
                <a:cs typeface="Times New Roman"/>
              </a:rPr>
              <a:t>pour </a:t>
            </a:r>
            <a:r>
              <a:rPr sz="1200" spc="-5" dirty="0">
                <a:latin typeface="Times New Roman"/>
                <a:cs typeface="Times New Roman"/>
              </a:rPr>
              <a:t>l’année </a:t>
            </a:r>
            <a:r>
              <a:rPr sz="1200" dirty="0">
                <a:latin typeface="Times New Roman"/>
                <a:cs typeface="Times New Roman"/>
              </a:rPr>
              <a:t>2021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écoulée.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999"/>
              </a:lnSpc>
              <a:spcBef>
                <a:spcPts val="1000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l’issu de cette année 2021, notre activité parlementaire aura été intense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riche. </a:t>
            </a:r>
            <a:r>
              <a:rPr sz="1200" spc="5" dirty="0">
                <a:latin typeface="Times New Roman"/>
                <a:cs typeface="Times New Roman"/>
              </a:rPr>
              <a:t>Ce </a:t>
            </a:r>
            <a:r>
              <a:rPr sz="1200" dirty="0">
                <a:latin typeface="Times New Roman"/>
                <a:cs typeface="Times New Roman"/>
              </a:rPr>
              <a:t>qui nous a d’ailleurs permis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glaner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nombreuses récompenses </a:t>
            </a:r>
            <a:r>
              <a:rPr sz="1200" dirty="0">
                <a:latin typeface="Times New Roman"/>
                <a:cs typeface="Times New Roman"/>
              </a:rPr>
              <a:t>tant </a:t>
            </a:r>
            <a:r>
              <a:rPr sz="1200" spc="-5" dirty="0">
                <a:latin typeface="Times New Roman"/>
                <a:cs typeface="Times New Roman"/>
              </a:rPr>
              <a:t>sur </a:t>
            </a:r>
            <a:r>
              <a:rPr sz="1200" spc="10" dirty="0">
                <a:latin typeface="Times New Roman"/>
                <a:cs typeface="Times New Roman"/>
              </a:rPr>
              <a:t>le  </a:t>
            </a:r>
            <a:r>
              <a:rPr sz="1200" dirty="0">
                <a:latin typeface="Times New Roman"/>
                <a:cs typeface="Times New Roman"/>
              </a:rPr>
              <a:t>plan national qu’international. </a:t>
            </a:r>
            <a:r>
              <a:rPr sz="1200" spc="-5" dirty="0">
                <a:latin typeface="Times New Roman"/>
                <a:cs typeface="Times New Roman"/>
              </a:rPr>
              <a:t>À défaut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pouvoir la restituer dans </a:t>
            </a:r>
            <a:r>
              <a:rPr sz="1200" spc="-5" dirty="0">
                <a:latin typeface="Times New Roman"/>
                <a:cs typeface="Times New Roman"/>
              </a:rPr>
              <a:t>sa </a:t>
            </a:r>
            <a:r>
              <a:rPr sz="1200" dirty="0">
                <a:latin typeface="Times New Roman"/>
                <a:cs typeface="Times New Roman"/>
              </a:rPr>
              <a:t>totalité, un fait qui sera impraticable et exhaustif, nous nous contenterons d’une </a:t>
            </a:r>
            <a:r>
              <a:rPr sz="1200" spc="-5" dirty="0">
                <a:latin typeface="Times New Roman"/>
                <a:cs typeface="Times New Roman"/>
              </a:rPr>
              <a:t>présentation </a:t>
            </a:r>
            <a:r>
              <a:rPr sz="1200" dirty="0">
                <a:latin typeface="Times New Roman"/>
                <a:cs typeface="Times New Roman"/>
              </a:rPr>
              <a:t>sommaire  de quelques </a:t>
            </a:r>
            <a:r>
              <a:rPr sz="1200" spc="-5" dirty="0">
                <a:latin typeface="Times New Roman"/>
                <a:cs typeface="Times New Roman"/>
              </a:rPr>
              <a:t>moments </a:t>
            </a:r>
            <a:r>
              <a:rPr sz="1200" dirty="0">
                <a:latin typeface="Times New Roman"/>
                <a:cs typeface="Times New Roman"/>
              </a:rPr>
              <a:t>marquants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notre année parlementaire. </a:t>
            </a:r>
            <a:r>
              <a:rPr sz="1200" spc="-10" dirty="0">
                <a:latin typeface="Times New Roman"/>
                <a:cs typeface="Times New Roman"/>
              </a:rPr>
              <a:t>Il </a:t>
            </a:r>
            <a:r>
              <a:rPr sz="1200" spc="-5" dirty="0">
                <a:latin typeface="Times New Roman"/>
                <a:cs typeface="Times New Roman"/>
              </a:rPr>
              <a:t>sera </a:t>
            </a:r>
            <a:r>
              <a:rPr sz="1200" dirty="0">
                <a:latin typeface="Times New Roman"/>
                <a:cs typeface="Times New Roman"/>
              </a:rPr>
              <a:t>question d’un récapitulatif d’images </a:t>
            </a:r>
            <a:r>
              <a:rPr sz="1200" spc="-5" dirty="0">
                <a:latin typeface="Times New Roman"/>
                <a:cs typeface="Times New Roman"/>
              </a:rPr>
              <a:t>et analyses </a:t>
            </a:r>
            <a:r>
              <a:rPr sz="1200" dirty="0">
                <a:latin typeface="Times New Roman"/>
                <a:cs typeface="Times New Roman"/>
              </a:rPr>
              <a:t>montrant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parlementaire que je </a:t>
            </a:r>
            <a:r>
              <a:rPr sz="1200" spc="-5" dirty="0">
                <a:latin typeface="Times New Roman"/>
                <a:cs typeface="Times New Roman"/>
              </a:rPr>
              <a:t>suis </a:t>
            </a:r>
            <a:r>
              <a:rPr sz="1200" dirty="0">
                <a:latin typeface="Times New Roman"/>
                <a:cs typeface="Times New Roman"/>
              </a:rPr>
              <a:t>à pied - d’oeuvre  </a:t>
            </a:r>
            <a:r>
              <a:rPr sz="1200" spc="-5" dirty="0">
                <a:latin typeface="Times New Roman"/>
                <a:cs typeface="Times New Roman"/>
              </a:rPr>
              <a:t>dans ses missions </a:t>
            </a:r>
            <a:r>
              <a:rPr sz="1200" dirty="0">
                <a:latin typeface="Times New Roman"/>
                <a:cs typeface="Times New Roman"/>
              </a:rPr>
              <a:t>régaliennes. Notre présentation ne fait pas de distinction entre </a:t>
            </a:r>
            <a:r>
              <a:rPr sz="1200" spc="-5" dirty="0">
                <a:latin typeface="Times New Roman"/>
                <a:cs typeface="Times New Roman"/>
              </a:rPr>
              <a:t>nos </a:t>
            </a:r>
            <a:r>
              <a:rPr sz="1200" dirty="0">
                <a:latin typeface="Times New Roman"/>
                <a:cs typeface="Times New Roman"/>
              </a:rPr>
              <a:t>actions </a:t>
            </a:r>
            <a:r>
              <a:rPr sz="1200" spc="-5" dirty="0">
                <a:latin typeface="Times New Roman"/>
                <a:cs typeface="Times New Roman"/>
              </a:rPr>
              <a:t>au sein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notre circonscription électorale </a:t>
            </a:r>
            <a:r>
              <a:rPr sz="1200" spc="-5" dirty="0">
                <a:latin typeface="Times New Roman"/>
                <a:cs typeface="Times New Roman"/>
              </a:rPr>
              <a:t>et nos </a:t>
            </a:r>
            <a:r>
              <a:rPr sz="1200" dirty="0">
                <a:latin typeface="Times New Roman"/>
                <a:cs typeface="Times New Roman"/>
              </a:rPr>
              <a:t>activités </a:t>
            </a:r>
            <a:r>
              <a:rPr sz="1200" spc="-5" dirty="0">
                <a:latin typeface="Times New Roman"/>
                <a:cs typeface="Times New Roman"/>
              </a:rPr>
              <a:t>au </a:t>
            </a:r>
            <a:r>
              <a:rPr sz="1200" dirty="0">
                <a:latin typeface="Times New Roman"/>
                <a:cs typeface="Times New Roman"/>
              </a:rPr>
              <a:t>plan national ou  international. Pour </a:t>
            </a:r>
            <a:r>
              <a:rPr sz="1200" spc="-5" dirty="0">
                <a:latin typeface="Times New Roman"/>
                <a:cs typeface="Times New Roman"/>
              </a:rPr>
              <a:t>des raisons d’organisation, </a:t>
            </a:r>
            <a:r>
              <a:rPr sz="1200" dirty="0">
                <a:latin typeface="Times New Roman"/>
                <a:cs typeface="Times New Roman"/>
              </a:rPr>
              <a:t>ladite présentation </a:t>
            </a:r>
            <a:r>
              <a:rPr sz="1200" spc="-5" dirty="0">
                <a:latin typeface="Times New Roman"/>
                <a:cs typeface="Times New Roman"/>
              </a:rPr>
              <a:t>se </a:t>
            </a:r>
            <a:r>
              <a:rPr sz="1200" dirty="0">
                <a:latin typeface="Times New Roman"/>
                <a:cs typeface="Times New Roman"/>
              </a:rPr>
              <a:t>fera </a:t>
            </a:r>
            <a:r>
              <a:rPr sz="1200" spc="-5" dirty="0">
                <a:latin typeface="Times New Roman"/>
                <a:cs typeface="Times New Roman"/>
              </a:rPr>
              <a:t>en deux </a:t>
            </a:r>
            <a:r>
              <a:rPr sz="1200" dirty="0">
                <a:latin typeface="Times New Roman"/>
                <a:cs typeface="Times New Roman"/>
              </a:rPr>
              <a:t>parties. </a:t>
            </a:r>
            <a:r>
              <a:rPr sz="1200" spc="-5" dirty="0">
                <a:latin typeface="Times New Roman"/>
                <a:cs typeface="Times New Roman"/>
              </a:rPr>
              <a:t>Dans </a:t>
            </a:r>
            <a:r>
              <a:rPr sz="1200" dirty="0">
                <a:latin typeface="Times New Roman"/>
                <a:cs typeface="Times New Roman"/>
              </a:rPr>
              <a:t>un premier moment nous </a:t>
            </a:r>
            <a:r>
              <a:rPr sz="1200" spc="-5" dirty="0">
                <a:latin typeface="Times New Roman"/>
                <a:cs typeface="Times New Roman"/>
              </a:rPr>
              <a:t>aborderons </a:t>
            </a:r>
            <a:r>
              <a:rPr sz="1200" dirty="0">
                <a:latin typeface="Times New Roman"/>
                <a:cs typeface="Times New Roman"/>
              </a:rPr>
              <a:t>les actions entreprises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rapport avec  notre </a:t>
            </a:r>
            <a:r>
              <a:rPr sz="1200" spc="-5" dirty="0">
                <a:latin typeface="Times New Roman"/>
                <a:cs typeface="Times New Roman"/>
              </a:rPr>
              <a:t>mission </a:t>
            </a:r>
            <a:r>
              <a:rPr sz="1200" dirty="0">
                <a:latin typeface="Times New Roman"/>
                <a:cs typeface="Times New Roman"/>
              </a:rPr>
              <a:t>constitutionnelle principale </a:t>
            </a:r>
            <a:r>
              <a:rPr sz="1200" b="1" spc="-5" dirty="0">
                <a:latin typeface="Times New Roman"/>
                <a:cs typeface="Times New Roman"/>
              </a:rPr>
              <a:t>(première </a:t>
            </a:r>
            <a:r>
              <a:rPr sz="1200" b="1" dirty="0">
                <a:latin typeface="Times New Roman"/>
                <a:cs typeface="Times New Roman"/>
              </a:rPr>
              <a:t>partie) </a:t>
            </a:r>
            <a:r>
              <a:rPr sz="1200" spc="-5" dirty="0">
                <a:latin typeface="Times New Roman"/>
                <a:cs typeface="Times New Roman"/>
              </a:rPr>
              <a:t>et, dans </a:t>
            </a:r>
            <a:r>
              <a:rPr sz="1200" dirty="0">
                <a:latin typeface="Times New Roman"/>
                <a:cs typeface="Times New Roman"/>
              </a:rPr>
              <a:t>un second temps </a:t>
            </a:r>
            <a:r>
              <a:rPr sz="1200" spc="-5" dirty="0">
                <a:latin typeface="Times New Roman"/>
                <a:cs typeface="Times New Roman"/>
              </a:rPr>
              <a:t>nos </a:t>
            </a:r>
            <a:r>
              <a:rPr sz="1200" dirty="0">
                <a:latin typeface="Times New Roman"/>
                <a:cs typeface="Times New Roman"/>
              </a:rPr>
              <a:t>activités </a:t>
            </a:r>
            <a:r>
              <a:rPr sz="1200" spc="-5" dirty="0">
                <a:latin typeface="Times New Roman"/>
                <a:cs typeface="Times New Roman"/>
              </a:rPr>
              <a:t>menées dans </a:t>
            </a:r>
            <a:r>
              <a:rPr sz="1200" dirty="0">
                <a:latin typeface="Times New Roman"/>
                <a:cs typeface="Times New Roman"/>
              </a:rPr>
              <a:t>l’optique </a:t>
            </a:r>
            <a:r>
              <a:rPr sz="1200" spc="-5" dirty="0">
                <a:latin typeface="Times New Roman"/>
                <a:cs typeface="Times New Roman"/>
              </a:rPr>
              <a:t>d’impulser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développement de notre beau </a:t>
            </a:r>
            <a:r>
              <a:rPr sz="1200" spc="-5" dirty="0">
                <a:latin typeface="Times New Roman"/>
                <a:cs typeface="Times New Roman"/>
              </a:rPr>
              <a:t>pays  </a:t>
            </a:r>
            <a:r>
              <a:rPr sz="1200" b="1" spc="-5" dirty="0">
                <a:latin typeface="Times New Roman"/>
                <a:cs typeface="Times New Roman"/>
              </a:rPr>
              <a:t>(deuxième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partie).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0308" y="638555"/>
            <a:ext cx="1431036" cy="14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52478" y="6465650"/>
            <a:ext cx="16065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10" dirty="0">
                <a:solidFill>
                  <a:srgbClr val="40B9D2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35" y="562292"/>
            <a:ext cx="12084050" cy="5584190"/>
            <a:chOff x="-4635" y="562292"/>
            <a:chExt cx="12084050" cy="5584190"/>
          </a:xfrm>
        </p:grpSpPr>
        <p:sp>
          <p:nvSpPr>
            <p:cNvPr id="3" name="object 3"/>
            <p:cNvSpPr/>
            <p:nvPr/>
          </p:nvSpPr>
          <p:spPr>
            <a:xfrm>
              <a:off x="762" y="567690"/>
              <a:ext cx="8563610" cy="5573395"/>
            </a:xfrm>
            <a:custGeom>
              <a:avLst/>
              <a:gdLst/>
              <a:ahLst/>
              <a:cxnLst/>
              <a:rect l="l" t="t" r="r" b="b"/>
              <a:pathLst>
                <a:path w="8563610" h="5573395">
                  <a:moveTo>
                    <a:pt x="8563356" y="0"/>
                  </a:moveTo>
                  <a:lnTo>
                    <a:pt x="0" y="0"/>
                  </a:lnTo>
                  <a:lnTo>
                    <a:pt x="0" y="5573268"/>
                  </a:lnTo>
                  <a:lnTo>
                    <a:pt x="8563356" y="5573268"/>
                  </a:lnTo>
                  <a:lnTo>
                    <a:pt x="8563356" y="0"/>
                  </a:lnTo>
                  <a:close/>
                </a:path>
              </a:pathLst>
            </a:custGeom>
            <a:solidFill>
              <a:srgbClr val="90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567690"/>
              <a:ext cx="8563610" cy="5573395"/>
            </a:xfrm>
            <a:custGeom>
              <a:avLst/>
              <a:gdLst/>
              <a:ahLst/>
              <a:cxnLst/>
              <a:rect l="l" t="t" r="r" b="b"/>
              <a:pathLst>
                <a:path w="8563610" h="5573395">
                  <a:moveTo>
                    <a:pt x="0" y="5573268"/>
                  </a:moveTo>
                  <a:lnTo>
                    <a:pt x="8563356" y="5573268"/>
                  </a:lnTo>
                  <a:lnTo>
                    <a:pt x="8563356" y="0"/>
                  </a:lnTo>
                  <a:lnTo>
                    <a:pt x="0" y="0"/>
                  </a:lnTo>
                  <a:lnTo>
                    <a:pt x="0" y="5573268"/>
                  </a:lnTo>
                  <a:close/>
                </a:path>
              </a:pathLst>
            </a:custGeom>
            <a:ln w="10795">
              <a:solidFill>
                <a:srgbClr val="688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4118" y="567690"/>
              <a:ext cx="3510279" cy="5573395"/>
            </a:xfrm>
            <a:custGeom>
              <a:avLst/>
              <a:gdLst/>
              <a:ahLst/>
              <a:cxnLst/>
              <a:rect l="l" t="t" r="r" b="b"/>
              <a:pathLst>
                <a:path w="3510279" h="5573395">
                  <a:moveTo>
                    <a:pt x="3509772" y="0"/>
                  </a:moveTo>
                  <a:lnTo>
                    <a:pt x="0" y="0"/>
                  </a:lnTo>
                  <a:lnTo>
                    <a:pt x="0" y="5573268"/>
                  </a:lnTo>
                  <a:lnTo>
                    <a:pt x="3509772" y="5573268"/>
                  </a:lnTo>
                  <a:lnTo>
                    <a:pt x="35097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64118" y="567690"/>
              <a:ext cx="3510279" cy="5573395"/>
            </a:xfrm>
            <a:custGeom>
              <a:avLst/>
              <a:gdLst/>
              <a:ahLst/>
              <a:cxnLst/>
              <a:rect l="l" t="t" r="r" b="b"/>
              <a:pathLst>
                <a:path w="3510279" h="5573395">
                  <a:moveTo>
                    <a:pt x="0" y="5573268"/>
                  </a:moveTo>
                  <a:lnTo>
                    <a:pt x="3509772" y="5573268"/>
                  </a:lnTo>
                  <a:lnTo>
                    <a:pt x="3509772" y="0"/>
                  </a:lnTo>
                  <a:lnTo>
                    <a:pt x="0" y="0"/>
                  </a:lnTo>
                  <a:lnTo>
                    <a:pt x="0" y="5573268"/>
                  </a:lnTo>
                  <a:close/>
                </a:path>
              </a:pathLst>
            </a:custGeom>
            <a:ln w="10795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03808" y="2971990"/>
            <a:ext cx="6860540" cy="2654935"/>
          </a:xfrm>
          <a:prstGeom prst="rect">
            <a:avLst/>
          </a:prstGeom>
        </p:spPr>
        <p:txBody>
          <a:bodyPr vert="horz" wrap="square" lIns="0" tIns="349250" rIns="0" bIns="0" rtlCol="0">
            <a:spAutoFit/>
          </a:bodyPr>
          <a:lstStyle/>
          <a:p>
            <a:pPr marR="705485" algn="ctr">
              <a:lnSpc>
                <a:spcPct val="100000"/>
              </a:lnSpc>
              <a:spcBef>
                <a:spcPts val="2750"/>
              </a:spcBef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sz="4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VOTE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4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LOIS</a:t>
            </a:r>
            <a:endParaRPr sz="4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000"/>
              </a:lnSpc>
              <a:spcBef>
                <a:spcPts val="92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Nous avons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été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acteur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majeur dans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la production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des normes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par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Parlement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  notre pays.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Notre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contribution se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justifie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à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travers notre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présence manifeste à toutes  les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sessions parlementaires.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amont on va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noter l’intense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travail de préparation, 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d’examen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et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d’analyse des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projets de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loi, réalisé au sein des commissions 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parlementaires respectives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auxquelles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nous appartenons.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À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titre d’exemple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  commission finance et budget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l’Assemblée</a:t>
            </a:r>
            <a:r>
              <a:rPr sz="16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Nationale.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3063" y="914400"/>
            <a:ext cx="7404734" cy="3336925"/>
            <a:chOff x="893063" y="914400"/>
            <a:chExt cx="7404734" cy="3336925"/>
          </a:xfrm>
        </p:grpSpPr>
        <p:sp>
          <p:nvSpPr>
            <p:cNvPr id="9" name="object 9"/>
            <p:cNvSpPr/>
            <p:nvPr/>
          </p:nvSpPr>
          <p:spPr>
            <a:xfrm>
              <a:off x="1431036" y="3183635"/>
              <a:ext cx="5415534" cy="10675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063" y="914400"/>
              <a:ext cx="7404354" cy="14302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3808" y="2239797"/>
            <a:ext cx="6859270" cy="810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Nous avons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participé de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manière effective à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l’exercice du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pouvoir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législatif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dans  notre pays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de deux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manières : en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légiférant et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en contrôlant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l’action du 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Gouvernement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09596" y="950975"/>
            <a:ext cx="2821305" cy="4674235"/>
            <a:chOff x="8709596" y="950975"/>
            <a:chExt cx="2821305" cy="4674235"/>
          </a:xfrm>
        </p:grpSpPr>
        <p:sp>
          <p:nvSpPr>
            <p:cNvPr id="13" name="object 13"/>
            <p:cNvSpPr/>
            <p:nvPr/>
          </p:nvSpPr>
          <p:spPr>
            <a:xfrm>
              <a:off x="8714993" y="4239005"/>
              <a:ext cx="236220" cy="355600"/>
            </a:xfrm>
            <a:custGeom>
              <a:avLst/>
              <a:gdLst/>
              <a:ahLst/>
              <a:cxnLst/>
              <a:rect l="l" t="t" r="r" b="b"/>
              <a:pathLst>
                <a:path w="236220" h="355600">
                  <a:moveTo>
                    <a:pt x="118109" y="0"/>
                  </a:moveTo>
                  <a:lnTo>
                    <a:pt x="0" y="0"/>
                  </a:lnTo>
                  <a:lnTo>
                    <a:pt x="118109" y="177546"/>
                  </a:lnTo>
                  <a:lnTo>
                    <a:pt x="0" y="355092"/>
                  </a:lnTo>
                  <a:lnTo>
                    <a:pt x="118109" y="355092"/>
                  </a:lnTo>
                  <a:lnTo>
                    <a:pt x="236220" y="177546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90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14993" y="4239005"/>
              <a:ext cx="236220" cy="355600"/>
            </a:xfrm>
            <a:custGeom>
              <a:avLst/>
              <a:gdLst/>
              <a:ahLst/>
              <a:cxnLst/>
              <a:rect l="l" t="t" r="r" b="b"/>
              <a:pathLst>
                <a:path w="236220" h="355600">
                  <a:moveTo>
                    <a:pt x="0" y="0"/>
                  </a:moveTo>
                  <a:lnTo>
                    <a:pt x="118109" y="0"/>
                  </a:lnTo>
                  <a:lnTo>
                    <a:pt x="236220" y="177546"/>
                  </a:lnTo>
                  <a:lnTo>
                    <a:pt x="118109" y="355092"/>
                  </a:lnTo>
                  <a:lnTo>
                    <a:pt x="0" y="355092"/>
                  </a:lnTo>
                  <a:lnTo>
                    <a:pt x="118109" y="177546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688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14231" y="5253228"/>
              <a:ext cx="262127" cy="371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43415" y="950975"/>
              <a:ext cx="2487168" cy="2613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69323" y="976883"/>
              <a:ext cx="2385060" cy="2511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21089" y="4728210"/>
              <a:ext cx="238125" cy="355600"/>
            </a:xfrm>
            <a:custGeom>
              <a:avLst/>
              <a:gdLst/>
              <a:ahLst/>
              <a:cxnLst/>
              <a:rect l="l" t="t" r="r" b="b"/>
              <a:pathLst>
                <a:path w="238125" h="355600">
                  <a:moveTo>
                    <a:pt x="118871" y="0"/>
                  </a:moveTo>
                  <a:lnTo>
                    <a:pt x="0" y="0"/>
                  </a:lnTo>
                  <a:lnTo>
                    <a:pt x="118871" y="177545"/>
                  </a:lnTo>
                  <a:lnTo>
                    <a:pt x="0" y="355091"/>
                  </a:lnTo>
                  <a:lnTo>
                    <a:pt x="118871" y="355091"/>
                  </a:lnTo>
                  <a:lnTo>
                    <a:pt x="237743" y="177545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90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21089" y="4728210"/>
              <a:ext cx="238125" cy="355600"/>
            </a:xfrm>
            <a:custGeom>
              <a:avLst/>
              <a:gdLst/>
              <a:ahLst/>
              <a:cxnLst/>
              <a:rect l="l" t="t" r="r" b="b"/>
              <a:pathLst>
                <a:path w="238125" h="355600">
                  <a:moveTo>
                    <a:pt x="0" y="0"/>
                  </a:moveTo>
                  <a:lnTo>
                    <a:pt x="118871" y="0"/>
                  </a:lnTo>
                  <a:lnTo>
                    <a:pt x="237743" y="177545"/>
                  </a:lnTo>
                  <a:lnTo>
                    <a:pt x="118871" y="355091"/>
                  </a:lnTo>
                  <a:lnTo>
                    <a:pt x="0" y="355091"/>
                  </a:lnTo>
                  <a:lnTo>
                    <a:pt x="118871" y="177545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688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030334" y="5266232"/>
            <a:ext cx="2109470" cy="42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Session de </a:t>
            </a:r>
            <a:r>
              <a:rPr sz="1200" b="1" spc="-10" dirty="0">
                <a:latin typeface="Times New Roman"/>
                <a:cs typeface="Times New Roman"/>
              </a:rPr>
              <a:t>novembre </a:t>
            </a:r>
            <a:r>
              <a:rPr sz="1200" b="1" dirty="0">
                <a:latin typeface="Times New Roman"/>
                <a:cs typeface="Times New Roman"/>
              </a:rPr>
              <a:t>2021: </a:t>
            </a:r>
            <a:r>
              <a:rPr sz="1200" b="1" spc="-5" dirty="0">
                <a:latin typeface="Times New Roman"/>
                <a:cs typeface="Times New Roman"/>
              </a:rPr>
              <a:t>3</a:t>
            </a:r>
            <a:r>
              <a:rPr sz="1200" b="1" spc="-7" baseline="24305" dirty="0">
                <a:latin typeface="Times New Roman"/>
                <a:cs typeface="Times New Roman"/>
              </a:rPr>
              <a:t>ème  </a:t>
            </a:r>
            <a:r>
              <a:rPr sz="1200" b="1" spc="-5" dirty="0">
                <a:latin typeface="Times New Roman"/>
                <a:cs typeface="Times New Roman"/>
              </a:rPr>
              <a:t>session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lang="fr-FR"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ordinaire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952478" y="6465650"/>
            <a:ext cx="16065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10" dirty="0">
                <a:solidFill>
                  <a:srgbClr val="40B9D2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05061" y="4243578"/>
            <a:ext cx="1835785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30480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Sessions de mars </a:t>
            </a:r>
            <a:r>
              <a:rPr sz="1200" b="1" dirty="0">
                <a:latin typeface="Times New Roman"/>
                <a:cs typeface="Times New Roman"/>
              </a:rPr>
              <a:t>2021: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1</a:t>
            </a:r>
            <a:r>
              <a:rPr sz="1200" b="1" spc="-7" baseline="24305" dirty="0">
                <a:latin typeface="Times New Roman"/>
                <a:cs typeface="Times New Roman"/>
              </a:rPr>
              <a:t>ere  </a:t>
            </a:r>
            <a:r>
              <a:rPr sz="1200" b="1" spc="-5" dirty="0">
                <a:latin typeface="Times New Roman"/>
                <a:cs typeface="Times New Roman"/>
              </a:rPr>
              <a:t>session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lang="fr-FR"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ordinaire</a:t>
            </a:r>
            <a:endParaRPr sz="12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45"/>
              </a:spcBef>
            </a:pPr>
            <a:r>
              <a:rPr sz="1200" b="1" dirty="0">
                <a:latin typeface="Times New Roman"/>
                <a:cs typeface="Times New Roman"/>
              </a:rPr>
              <a:t>Session de </a:t>
            </a:r>
            <a:r>
              <a:rPr sz="1200" b="1" spc="-5" dirty="0">
                <a:latin typeface="Times New Roman"/>
                <a:cs typeface="Times New Roman"/>
              </a:rPr>
              <a:t>juin </a:t>
            </a:r>
            <a:r>
              <a:rPr sz="1200" b="1" dirty="0">
                <a:latin typeface="Times New Roman"/>
                <a:cs typeface="Times New Roman"/>
              </a:rPr>
              <a:t>2021: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2</a:t>
            </a:r>
            <a:r>
              <a:rPr sz="1200" b="1" spc="-7" baseline="24305" dirty="0">
                <a:latin typeface="Times New Roman"/>
                <a:cs typeface="Times New Roman"/>
              </a:rPr>
              <a:t>ème</a:t>
            </a:r>
            <a:endParaRPr sz="1200" baseline="24305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session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lang="fr-FR"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ordinaire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" y="840486"/>
            <a:ext cx="3302635" cy="5163820"/>
          </a:xfrm>
          <a:custGeom>
            <a:avLst/>
            <a:gdLst/>
            <a:ahLst/>
            <a:cxnLst/>
            <a:rect l="l" t="t" r="r" b="b"/>
            <a:pathLst>
              <a:path w="3302635" h="5163820">
                <a:moveTo>
                  <a:pt x="3302508" y="0"/>
                </a:moveTo>
                <a:lnTo>
                  <a:pt x="0" y="0"/>
                </a:lnTo>
                <a:lnTo>
                  <a:pt x="0" y="5163312"/>
                </a:lnTo>
                <a:lnTo>
                  <a:pt x="3302508" y="5163312"/>
                </a:lnTo>
                <a:lnTo>
                  <a:pt x="3302508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" y="840486"/>
            <a:ext cx="3302635" cy="5163820"/>
          </a:xfrm>
          <a:prstGeom prst="rect">
            <a:avLst/>
          </a:prstGeom>
          <a:ln w="10795">
            <a:solidFill>
              <a:srgbClr val="68881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583565" marR="858519">
              <a:lnSpc>
                <a:spcPct val="100000"/>
              </a:lnSpc>
              <a:spcBef>
                <a:spcPts val="1555"/>
              </a:spcBef>
            </a:pP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Sessions 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mars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2021, 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575" b="1" spc="-44" baseline="26455" dirty="0">
                <a:solidFill>
                  <a:srgbClr val="FFFFFF"/>
                </a:solidFill>
                <a:latin typeface="Times New Roman"/>
                <a:cs typeface="Times New Roman"/>
              </a:rPr>
              <a:t>ere 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session</a:t>
            </a:r>
            <a:r>
              <a:rPr sz="16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ordinaire.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1969" y="528574"/>
            <a:ext cx="3756025" cy="61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7100"/>
              </a:lnSpc>
              <a:spcBef>
                <a:spcPts val="105"/>
              </a:spcBef>
              <a:buFont typeface="Wingdings"/>
              <a:buChar char=""/>
              <a:tabLst>
                <a:tab pos="337820" algn="l"/>
              </a:tabLst>
            </a:pPr>
            <a:r>
              <a:rPr dirty="0"/>
              <a:t>	</a:t>
            </a: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2021/001 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5" dirty="0">
                <a:latin typeface="Times New Roman"/>
                <a:cs typeface="Times New Roman"/>
              </a:rPr>
              <a:t>avril </a:t>
            </a:r>
            <a:r>
              <a:rPr sz="1200" b="1" dirty="0">
                <a:latin typeface="Times New Roman"/>
                <a:cs typeface="Times New Roman"/>
              </a:rPr>
              <a:t>2021 </a:t>
            </a:r>
            <a:r>
              <a:rPr sz="1200" dirty="0">
                <a:latin typeface="Times New Roman"/>
                <a:cs typeface="Times New Roman"/>
              </a:rPr>
              <a:t>portant ratification  de l’ordonnance </a:t>
            </a:r>
            <a:r>
              <a:rPr sz="1200" spc="-1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Arial"/>
                <a:cs typeface="Arial"/>
              </a:rPr>
              <a:t>°</a:t>
            </a:r>
            <a:r>
              <a:rPr sz="1200" spc="-10" dirty="0">
                <a:latin typeface="Times New Roman"/>
                <a:cs typeface="Times New Roman"/>
              </a:rPr>
              <a:t>2021/001 </a:t>
            </a:r>
            <a:r>
              <a:rPr sz="1200" dirty="0">
                <a:latin typeface="Times New Roman"/>
                <a:cs typeface="Times New Roman"/>
              </a:rPr>
              <a:t>du 19 janvier 2021 portant  </a:t>
            </a:r>
            <a:r>
              <a:rPr sz="1200" spc="-5" dirty="0">
                <a:latin typeface="Times New Roman"/>
                <a:cs typeface="Times New Roman"/>
              </a:rPr>
              <a:t>prorogation </a:t>
            </a:r>
            <a:r>
              <a:rPr sz="1200" dirty="0">
                <a:latin typeface="Times New Roman"/>
                <a:cs typeface="Times New Roman"/>
              </a:rPr>
              <a:t>à l’Irlande du Nord, </a:t>
            </a:r>
            <a:r>
              <a:rPr sz="1200" spc="-5" dirty="0">
                <a:latin typeface="Times New Roman"/>
                <a:cs typeface="Times New Roman"/>
              </a:rPr>
              <a:t>des </a:t>
            </a:r>
            <a:r>
              <a:rPr sz="1200" spc="-10" dirty="0">
                <a:latin typeface="Times New Roman"/>
                <a:cs typeface="Times New Roman"/>
              </a:rPr>
              <a:t>effets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l’accord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792" y="1130553"/>
            <a:ext cx="2117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sz="1200" spc="-5" dirty="0">
                <a:latin typeface="Times New Roman"/>
                <a:cs typeface="Times New Roman"/>
              </a:rPr>
              <a:t>é</a:t>
            </a:r>
            <a:r>
              <a:rPr sz="1200" spc="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onomique	</a:t>
            </a:r>
            <a:r>
              <a:rPr sz="1200" spc="1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rou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Union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1969" y="1118690"/>
            <a:ext cx="1391285" cy="7131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90"/>
              </a:spcBef>
              <a:tabLst>
                <a:tab pos="718185" algn="l"/>
              </a:tabLst>
            </a:pPr>
            <a:r>
              <a:rPr sz="1200" dirty="0">
                <a:latin typeface="Times New Roman"/>
                <a:cs typeface="Times New Roman"/>
              </a:rPr>
              <a:t>de	partenariat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Européenne.</a:t>
            </a:r>
            <a:endParaRPr sz="1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</a:t>
            </a:r>
            <a:r>
              <a:rPr sz="1200" b="1" spc="29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7869" y="1623186"/>
            <a:ext cx="2273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5" dirty="0">
                <a:latin typeface="Times New Roman"/>
                <a:cs typeface="Times New Roman"/>
              </a:rPr>
              <a:t>avril </a:t>
            </a:r>
            <a:r>
              <a:rPr sz="1200" b="1" dirty="0">
                <a:latin typeface="Times New Roman"/>
                <a:cs typeface="Times New Roman"/>
              </a:rPr>
              <a:t>2021 </a:t>
            </a:r>
            <a:r>
              <a:rPr sz="1200" dirty="0">
                <a:latin typeface="Times New Roman"/>
                <a:cs typeface="Times New Roman"/>
              </a:rPr>
              <a:t>autorisant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1969" y="1807591"/>
            <a:ext cx="3759200" cy="1299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350" algn="just">
              <a:lnSpc>
                <a:spcPct val="1069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la République à ratifier l’accord </a:t>
            </a:r>
            <a:r>
              <a:rPr sz="1200" spc="-5" dirty="0">
                <a:latin typeface="Times New Roman"/>
                <a:cs typeface="Times New Roman"/>
              </a:rPr>
              <a:t>sur </a:t>
            </a:r>
            <a:r>
              <a:rPr sz="120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transfert </a:t>
            </a:r>
            <a:r>
              <a:rPr sz="1200" dirty="0">
                <a:latin typeface="Times New Roman"/>
                <a:cs typeface="Times New Roman"/>
              </a:rPr>
              <a:t>des </a:t>
            </a:r>
            <a:r>
              <a:rPr sz="1200" spc="-5" dirty="0">
                <a:latin typeface="Times New Roman"/>
                <a:cs typeface="Times New Roman"/>
              </a:rPr>
              <a:t>personnes </a:t>
            </a:r>
            <a:r>
              <a:rPr sz="1200" dirty="0">
                <a:latin typeface="Times New Roman"/>
                <a:cs typeface="Times New Roman"/>
              </a:rPr>
              <a:t>condamnées à une </a:t>
            </a:r>
            <a:r>
              <a:rPr sz="1200" spc="-5" dirty="0">
                <a:latin typeface="Times New Roman"/>
                <a:cs typeface="Times New Roman"/>
              </a:rPr>
              <a:t>peine  </a:t>
            </a:r>
            <a:r>
              <a:rPr sz="1200" dirty="0">
                <a:latin typeface="Times New Roman"/>
                <a:cs typeface="Times New Roman"/>
              </a:rPr>
              <a:t>privative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liberté entre la République du Cameroun </a:t>
            </a:r>
            <a:r>
              <a:rPr sz="1200" spc="-5" dirty="0">
                <a:latin typeface="Times New Roman"/>
                <a:cs typeface="Times New Roman"/>
              </a:rPr>
              <a:t>et  </a:t>
            </a:r>
            <a:r>
              <a:rPr sz="1200" dirty="0">
                <a:latin typeface="Times New Roman"/>
                <a:cs typeface="Times New Roman"/>
              </a:rPr>
              <a:t>la République Fédérale </a:t>
            </a:r>
            <a:r>
              <a:rPr sz="1200" spc="5" dirty="0">
                <a:latin typeface="Times New Roman"/>
                <a:cs typeface="Times New Roman"/>
              </a:rPr>
              <a:t>du </a:t>
            </a:r>
            <a:r>
              <a:rPr sz="1200" spc="-5" dirty="0">
                <a:latin typeface="Times New Roman"/>
                <a:cs typeface="Times New Roman"/>
              </a:rPr>
              <a:t>Brésil, </a:t>
            </a:r>
            <a:r>
              <a:rPr sz="1200" dirty="0">
                <a:latin typeface="Times New Roman"/>
                <a:cs typeface="Times New Roman"/>
              </a:rPr>
              <a:t>signé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03 septembre  2019 à </a:t>
            </a:r>
            <a:r>
              <a:rPr sz="1200" spc="-5" dirty="0">
                <a:latin typeface="Times New Roman"/>
                <a:cs typeface="Times New Roman"/>
              </a:rPr>
              <a:t>Brasilia.</a:t>
            </a:r>
            <a:endParaRPr sz="1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2021/003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du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16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avril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2021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autorisant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1969" y="3083433"/>
            <a:ext cx="3759200" cy="1888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algn="just">
              <a:lnSpc>
                <a:spcPct val="1069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République à ratifier l’accord  d’extradition entre la République du Cameroun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spc="10" dirty="0">
                <a:latin typeface="Times New Roman"/>
                <a:cs typeface="Times New Roman"/>
              </a:rPr>
              <a:t>la 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Fédérale du </a:t>
            </a:r>
            <a:r>
              <a:rPr sz="1200" spc="-5" dirty="0">
                <a:latin typeface="Times New Roman"/>
                <a:cs typeface="Times New Roman"/>
              </a:rPr>
              <a:t>Brésil, </a:t>
            </a:r>
            <a:r>
              <a:rPr sz="1200" dirty="0">
                <a:latin typeface="Times New Roman"/>
                <a:cs typeface="Times New Roman"/>
              </a:rPr>
              <a:t>signé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03 septembre  2019 à </a:t>
            </a:r>
            <a:r>
              <a:rPr sz="1200" spc="-5" dirty="0">
                <a:latin typeface="Times New Roman"/>
                <a:cs typeface="Times New Roman"/>
              </a:rPr>
              <a:t>Brasilia.</a:t>
            </a:r>
            <a:endParaRPr sz="1200">
              <a:latin typeface="Times New Roman"/>
              <a:cs typeface="Times New Roman"/>
            </a:endParaRPr>
          </a:p>
          <a:p>
            <a:pPr marL="299085" marR="210820" indent="-287020">
              <a:lnSpc>
                <a:spcPct val="107100"/>
              </a:lnSpc>
              <a:spcBef>
                <a:spcPts val="8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2021/004 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5" dirty="0">
                <a:latin typeface="Times New Roman"/>
                <a:cs typeface="Times New Roman"/>
              </a:rPr>
              <a:t>avril </a:t>
            </a:r>
            <a:r>
              <a:rPr sz="1200" b="1" dirty="0">
                <a:latin typeface="Times New Roman"/>
                <a:cs typeface="Times New Roman"/>
              </a:rPr>
              <a:t>2021 </a:t>
            </a:r>
            <a:r>
              <a:rPr sz="1200" spc="-5" dirty="0">
                <a:latin typeface="Times New Roman"/>
                <a:cs typeface="Times New Roman"/>
              </a:rPr>
              <a:t>autorisant </a:t>
            </a:r>
            <a:r>
              <a:rPr sz="120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la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ratifier l’accord cadre  </a:t>
            </a:r>
            <a:r>
              <a:rPr sz="1200" dirty="0">
                <a:latin typeface="Times New Roman"/>
                <a:cs typeface="Times New Roman"/>
              </a:rPr>
              <a:t>Militaire </a:t>
            </a:r>
            <a:r>
              <a:rPr sz="1200" spc="-5" dirty="0">
                <a:latin typeface="Times New Roman"/>
                <a:cs typeface="Times New Roman"/>
              </a:rPr>
              <a:t>entre </a:t>
            </a:r>
            <a:r>
              <a:rPr sz="1200" dirty="0">
                <a:latin typeface="Times New Roman"/>
                <a:cs typeface="Times New Roman"/>
              </a:rPr>
              <a:t>le </a:t>
            </a:r>
            <a:r>
              <a:rPr sz="1200" spc="-5" dirty="0">
                <a:latin typeface="Times New Roman"/>
                <a:cs typeface="Times New Roman"/>
              </a:rPr>
              <a:t>Gouvernement </a:t>
            </a:r>
            <a:r>
              <a:rPr sz="1200" dirty="0">
                <a:latin typeface="Times New Roman"/>
                <a:cs typeface="Times New Roman"/>
              </a:rPr>
              <a:t>de la République du  </a:t>
            </a:r>
            <a:r>
              <a:rPr sz="1200" spc="-5" dirty="0">
                <a:latin typeface="Times New Roman"/>
                <a:cs typeface="Times New Roman"/>
              </a:rPr>
              <a:t>Cameroun et </a:t>
            </a:r>
            <a:r>
              <a:rPr sz="1200" dirty="0">
                <a:latin typeface="Times New Roman"/>
                <a:cs typeface="Times New Roman"/>
              </a:rPr>
              <a:t>le </a:t>
            </a:r>
            <a:r>
              <a:rPr sz="1200" spc="-5" dirty="0">
                <a:latin typeface="Times New Roman"/>
                <a:cs typeface="Times New Roman"/>
              </a:rPr>
              <a:t>Gouvernement </a:t>
            </a:r>
            <a:r>
              <a:rPr sz="1200" dirty="0">
                <a:latin typeface="Times New Roman"/>
                <a:cs typeface="Times New Roman"/>
              </a:rPr>
              <a:t>de la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de  </a:t>
            </a:r>
            <a:r>
              <a:rPr sz="1200" spc="-10" dirty="0">
                <a:latin typeface="Times New Roman"/>
                <a:cs typeface="Times New Roman"/>
              </a:rPr>
              <a:t>Turquie, </a:t>
            </a:r>
            <a:r>
              <a:rPr sz="1200" spc="-5" dirty="0">
                <a:latin typeface="Times New Roman"/>
                <a:cs typeface="Times New Roman"/>
              </a:rPr>
              <a:t>signé </a:t>
            </a:r>
            <a:r>
              <a:rPr sz="1200" dirty="0">
                <a:latin typeface="Times New Roman"/>
                <a:cs typeface="Times New Roman"/>
              </a:rPr>
              <a:t>le 30 </a:t>
            </a:r>
            <a:r>
              <a:rPr sz="1200" spc="-5" dirty="0">
                <a:latin typeface="Times New Roman"/>
                <a:cs typeface="Times New Roman"/>
              </a:rPr>
              <a:t>janvier </a:t>
            </a:r>
            <a:r>
              <a:rPr sz="1200" dirty="0">
                <a:latin typeface="Times New Roman"/>
                <a:cs typeface="Times New Roman"/>
              </a:rPr>
              <a:t>2018 à</a:t>
            </a:r>
            <a:r>
              <a:rPr sz="1200" spc="-5" dirty="0">
                <a:latin typeface="Times New Roman"/>
                <a:cs typeface="Times New Roman"/>
              </a:rPr>
              <a:t> Ankara.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1969" y="5048250"/>
            <a:ext cx="3759200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67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2021/005 </a:t>
            </a:r>
            <a:r>
              <a:rPr sz="1200" b="1" spc="-10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5" dirty="0">
                <a:latin typeface="Times New Roman"/>
                <a:cs typeface="Times New Roman"/>
              </a:rPr>
              <a:t>avril </a:t>
            </a:r>
            <a:r>
              <a:rPr sz="1200" b="1" dirty="0">
                <a:latin typeface="Times New Roman"/>
                <a:cs typeface="Times New Roman"/>
              </a:rPr>
              <a:t>2021 </a:t>
            </a:r>
            <a:r>
              <a:rPr sz="1200" dirty="0">
                <a:latin typeface="Times New Roman"/>
                <a:cs typeface="Times New Roman"/>
              </a:rPr>
              <a:t>autorisant </a:t>
            </a:r>
            <a:r>
              <a:rPr sz="1200" spc="1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5" dirty="0">
                <a:latin typeface="Times New Roman"/>
                <a:cs typeface="Times New Roman"/>
              </a:rPr>
              <a:t>la  </a:t>
            </a:r>
            <a:r>
              <a:rPr sz="1200" dirty="0">
                <a:latin typeface="Times New Roman"/>
                <a:cs typeface="Times New Roman"/>
              </a:rPr>
              <a:t>République à ratifier l’accord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8480" y="5439867"/>
            <a:ext cx="3474085" cy="80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coopération entre le Gouvernement de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République du  Cameroun et </a:t>
            </a:r>
            <a:r>
              <a:rPr sz="1200" spc="-10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Gouvernement </a:t>
            </a:r>
            <a:r>
              <a:rPr sz="1200" spc="5" dirty="0">
                <a:latin typeface="Times New Roman"/>
                <a:cs typeface="Times New Roman"/>
              </a:rPr>
              <a:t>de la </a:t>
            </a:r>
            <a:r>
              <a:rPr sz="1200" dirty="0">
                <a:latin typeface="Times New Roman"/>
                <a:cs typeface="Times New Roman"/>
              </a:rPr>
              <a:t>République </a:t>
            </a:r>
            <a:r>
              <a:rPr sz="1200" spc="10" dirty="0">
                <a:latin typeface="Times New Roman"/>
                <a:cs typeface="Times New Roman"/>
              </a:rPr>
              <a:t>de  </a:t>
            </a:r>
            <a:r>
              <a:rPr sz="1200" spc="-10" dirty="0">
                <a:latin typeface="Times New Roman"/>
                <a:cs typeface="Times New Roman"/>
              </a:rPr>
              <a:t>Turquie,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matière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formation </a:t>
            </a:r>
            <a:r>
              <a:rPr sz="1200" dirty="0">
                <a:latin typeface="Times New Roman"/>
                <a:cs typeface="Times New Roman"/>
              </a:rPr>
              <a:t>Militaire, </a:t>
            </a:r>
            <a:r>
              <a:rPr sz="1200" spc="-5" dirty="0">
                <a:latin typeface="Times New Roman"/>
                <a:cs typeface="Times New Roman"/>
              </a:rPr>
              <a:t>signé </a:t>
            </a:r>
            <a:r>
              <a:rPr sz="1200" dirty="0">
                <a:latin typeface="Times New Roman"/>
                <a:cs typeface="Times New Roman"/>
              </a:rPr>
              <a:t>le </a:t>
            </a:r>
            <a:r>
              <a:rPr sz="1200" spc="-5" dirty="0">
                <a:latin typeface="Times New Roman"/>
                <a:cs typeface="Times New Roman"/>
              </a:rPr>
              <a:t>30  janvier </a:t>
            </a:r>
            <a:r>
              <a:rPr sz="1200" dirty="0">
                <a:latin typeface="Times New Roman"/>
                <a:cs typeface="Times New Roman"/>
              </a:rPr>
              <a:t>2018 à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Ankara.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82661" y="528574"/>
            <a:ext cx="3759200" cy="4834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7100"/>
              </a:lnSpc>
              <a:spcBef>
                <a:spcPts val="105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2021/006 </a:t>
            </a:r>
            <a:r>
              <a:rPr sz="1200" b="1" spc="-10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5" dirty="0">
                <a:latin typeface="Times New Roman"/>
                <a:cs typeface="Times New Roman"/>
              </a:rPr>
              <a:t>avril </a:t>
            </a:r>
            <a:r>
              <a:rPr sz="1200" b="1" dirty="0">
                <a:latin typeface="Times New Roman"/>
                <a:cs typeface="Times New Roman"/>
              </a:rPr>
              <a:t>2021 </a:t>
            </a:r>
            <a:r>
              <a:rPr sz="1200" dirty="0">
                <a:latin typeface="Times New Roman"/>
                <a:cs typeface="Times New Roman"/>
              </a:rPr>
              <a:t>autorisant </a:t>
            </a:r>
            <a:r>
              <a:rPr sz="1200" spc="1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la République à ratifier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convention entre  le Gouvernement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la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du Cameroun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le  Gouvernement des Emirats </a:t>
            </a:r>
            <a:r>
              <a:rPr sz="1200" spc="-5" dirty="0">
                <a:latin typeface="Times New Roman"/>
                <a:cs typeface="Times New Roman"/>
              </a:rPr>
              <a:t>Arabes Unis </a:t>
            </a:r>
            <a:r>
              <a:rPr sz="1200" dirty="0">
                <a:latin typeface="Times New Roman"/>
                <a:cs typeface="Times New Roman"/>
              </a:rPr>
              <a:t>tentant à éviter  la double imposition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prévenir l’évasion </a:t>
            </a:r>
            <a:r>
              <a:rPr sz="1200" dirty="0">
                <a:latin typeface="Times New Roman"/>
                <a:cs typeface="Times New Roman"/>
              </a:rPr>
              <a:t>fiscale </a:t>
            </a:r>
            <a:r>
              <a:rPr sz="1200" spc="-10" dirty="0">
                <a:latin typeface="Times New Roman"/>
                <a:cs typeface="Times New Roman"/>
              </a:rPr>
              <a:t>en  </a:t>
            </a:r>
            <a:r>
              <a:rPr sz="1200" dirty="0">
                <a:latin typeface="Times New Roman"/>
                <a:cs typeface="Times New Roman"/>
              </a:rPr>
              <a:t>matière d’impôts </a:t>
            </a:r>
            <a:r>
              <a:rPr sz="1200" spc="-5" dirty="0">
                <a:latin typeface="Times New Roman"/>
                <a:cs typeface="Times New Roman"/>
              </a:rPr>
              <a:t>sur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revenu, signé le 13 juillet 2017  à </a:t>
            </a:r>
            <a:r>
              <a:rPr sz="1200" spc="-5" dirty="0">
                <a:latin typeface="Times New Roman"/>
                <a:cs typeface="Times New Roman"/>
              </a:rPr>
              <a:t>Dubaï.</a:t>
            </a:r>
            <a:endParaRPr sz="12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6900"/>
              </a:lnSpc>
              <a:spcBef>
                <a:spcPts val="800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2021/007 </a:t>
            </a:r>
            <a:r>
              <a:rPr sz="1200" b="1" spc="-10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5" dirty="0">
                <a:latin typeface="Times New Roman"/>
                <a:cs typeface="Times New Roman"/>
              </a:rPr>
              <a:t>avril </a:t>
            </a:r>
            <a:r>
              <a:rPr sz="1200" b="1" dirty="0">
                <a:latin typeface="Times New Roman"/>
                <a:cs typeface="Times New Roman"/>
              </a:rPr>
              <a:t>2021 </a:t>
            </a:r>
            <a:r>
              <a:rPr sz="1200" dirty="0">
                <a:latin typeface="Times New Roman"/>
                <a:cs typeface="Times New Roman"/>
              </a:rPr>
              <a:t>autorisant </a:t>
            </a:r>
            <a:r>
              <a:rPr sz="1200" spc="1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République à ratifier l’accord de  </a:t>
            </a:r>
            <a:r>
              <a:rPr sz="1200" spc="-5" dirty="0">
                <a:latin typeface="Times New Roman"/>
                <a:cs typeface="Times New Roman"/>
              </a:rPr>
              <a:t>GEORGETOWN </a:t>
            </a:r>
            <a:r>
              <a:rPr sz="1200" dirty="0">
                <a:latin typeface="Times New Roman"/>
                <a:cs typeface="Times New Roman"/>
              </a:rPr>
              <a:t>révisé </a:t>
            </a:r>
            <a:r>
              <a:rPr sz="1200" spc="-5" dirty="0">
                <a:latin typeface="Times New Roman"/>
                <a:cs typeface="Times New Roman"/>
              </a:rPr>
              <a:t>les </a:t>
            </a:r>
            <a:r>
              <a:rPr sz="1200" dirty="0">
                <a:latin typeface="Times New Roman"/>
                <a:cs typeface="Times New Roman"/>
              </a:rPr>
              <a:t>09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10 décembre 2019 à  </a:t>
            </a:r>
            <a:r>
              <a:rPr sz="1200" spc="-5" dirty="0">
                <a:latin typeface="Times New Roman"/>
                <a:cs typeface="Times New Roman"/>
              </a:rPr>
              <a:t>Nairobi.</a:t>
            </a:r>
            <a:endParaRPr sz="12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7000"/>
              </a:lnSpc>
              <a:spcBef>
                <a:spcPts val="800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2021/008 du 16 avril 2021 </a:t>
            </a:r>
            <a:r>
              <a:rPr sz="1200" spc="-5" dirty="0">
                <a:latin typeface="Times New Roman"/>
                <a:cs typeface="Times New Roman"/>
              </a:rPr>
              <a:t>autorisant </a:t>
            </a:r>
            <a:r>
              <a:rPr sz="1200" spc="1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spc="5" dirty="0">
                <a:latin typeface="Times New Roman"/>
                <a:cs typeface="Times New Roman"/>
              </a:rPr>
              <a:t>de la </a:t>
            </a:r>
            <a:r>
              <a:rPr sz="1200" dirty="0">
                <a:latin typeface="Times New Roman"/>
                <a:cs typeface="Times New Roman"/>
              </a:rPr>
              <a:t>République à ratifier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traité </a:t>
            </a:r>
            <a:r>
              <a:rPr sz="1200" spc="10" dirty="0">
                <a:latin typeface="Times New Roman"/>
                <a:cs typeface="Times New Roman"/>
              </a:rPr>
              <a:t>de  </a:t>
            </a:r>
            <a:r>
              <a:rPr sz="1200" spc="-5" dirty="0">
                <a:latin typeface="Times New Roman"/>
                <a:cs typeface="Times New Roman"/>
              </a:rPr>
              <a:t>Marrakech </a:t>
            </a:r>
            <a:r>
              <a:rPr sz="1200" dirty="0">
                <a:latin typeface="Times New Roman"/>
                <a:cs typeface="Times New Roman"/>
              </a:rPr>
              <a:t>visant à faciliter l’accès des aveugles des  déficients </a:t>
            </a:r>
            <a:r>
              <a:rPr sz="1200" spc="-5" dirty="0">
                <a:latin typeface="Times New Roman"/>
                <a:cs typeface="Times New Roman"/>
              </a:rPr>
              <a:t>visuels et </a:t>
            </a:r>
            <a:r>
              <a:rPr sz="1200" dirty="0">
                <a:latin typeface="Times New Roman"/>
                <a:cs typeface="Times New Roman"/>
              </a:rPr>
              <a:t>des </a:t>
            </a:r>
            <a:r>
              <a:rPr sz="1200" spc="-5" dirty="0">
                <a:latin typeface="Times New Roman"/>
                <a:cs typeface="Times New Roman"/>
              </a:rPr>
              <a:t>personnes ayant </a:t>
            </a:r>
            <a:r>
              <a:rPr sz="1200" dirty="0">
                <a:latin typeface="Times New Roman"/>
                <a:cs typeface="Times New Roman"/>
              </a:rPr>
              <a:t>d’autres  </a:t>
            </a:r>
            <a:r>
              <a:rPr sz="1200" spc="-5" dirty="0">
                <a:latin typeface="Times New Roman"/>
                <a:cs typeface="Times New Roman"/>
              </a:rPr>
              <a:t>difficultés </a:t>
            </a:r>
            <a:r>
              <a:rPr sz="1200" dirty="0">
                <a:latin typeface="Times New Roman"/>
                <a:cs typeface="Times New Roman"/>
              </a:rPr>
              <a:t>de lecture des textes </a:t>
            </a:r>
            <a:r>
              <a:rPr sz="1200" spc="-5" dirty="0">
                <a:latin typeface="Times New Roman"/>
                <a:cs typeface="Times New Roman"/>
              </a:rPr>
              <a:t>imprimés aux œuvres  publiées.</a:t>
            </a:r>
            <a:endParaRPr sz="12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7200"/>
              </a:lnSpc>
              <a:spcBef>
                <a:spcPts val="795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2021/009 </a:t>
            </a:r>
            <a:r>
              <a:rPr sz="1200" b="1" spc="-10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5" dirty="0">
                <a:latin typeface="Times New Roman"/>
                <a:cs typeface="Times New Roman"/>
              </a:rPr>
              <a:t>avril </a:t>
            </a:r>
            <a:r>
              <a:rPr sz="1200" b="1" dirty="0">
                <a:latin typeface="Times New Roman"/>
                <a:cs typeface="Times New Roman"/>
              </a:rPr>
              <a:t>2021 </a:t>
            </a:r>
            <a:r>
              <a:rPr sz="1200" dirty="0">
                <a:latin typeface="Times New Roman"/>
                <a:cs typeface="Times New Roman"/>
              </a:rPr>
              <a:t>autorisant </a:t>
            </a:r>
            <a:r>
              <a:rPr sz="1200" spc="1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de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République à ratifier l’accord </a:t>
            </a:r>
            <a:r>
              <a:rPr sz="1200" spc="-5" dirty="0">
                <a:latin typeface="Times New Roman"/>
                <a:cs typeface="Times New Roman"/>
              </a:rPr>
              <a:t>de  </a:t>
            </a:r>
            <a:r>
              <a:rPr sz="1200" dirty="0">
                <a:latin typeface="Times New Roman"/>
                <a:cs typeface="Times New Roman"/>
              </a:rPr>
              <a:t>coopération entre le Gouvernement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la République du  Cameroun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spc="-5" dirty="0">
                <a:latin typeface="Times New Roman"/>
                <a:cs typeface="Times New Roman"/>
              </a:rPr>
              <a:t>Gouvernement </a:t>
            </a:r>
            <a:r>
              <a:rPr sz="1200" dirty="0">
                <a:latin typeface="Times New Roman"/>
                <a:cs typeface="Times New Roman"/>
              </a:rPr>
              <a:t>des Emirats </a:t>
            </a:r>
            <a:r>
              <a:rPr sz="1200" spc="-5" dirty="0">
                <a:latin typeface="Times New Roman"/>
                <a:cs typeface="Times New Roman"/>
              </a:rPr>
              <a:t>Arabes  Unis, relatif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facilitation d’obtention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visas, signé  à </a:t>
            </a:r>
            <a:r>
              <a:rPr sz="1200" spc="-5" dirty="0">
                <a:latin typeface="Times New Roman"/>
                <a:cs typeface="Times New Roman"/>
              </a:rPr>
              <a:t>Dubaï </a:t>
            </a:r>
            <a:r>
              <a:rPr sz="1200" dirty="0">
                <a:latin typeface="Times New Roman"/>
                <a:cs typeface="Times New Roman"/>
              </a:rPr>
              <a:t>le 29 </a:t>
            </a:r>
            <a:r>
              <a:rPr sz="1200" spc="-5" dirty="0">
                <a:latin typeface="Times New Roman"/>
                <a:cs typeface="Times New Roman"/>
              </a:rPr>
              <a:t>octobre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2019.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8576" y="3421316"/>
            <a:ext cx="2635250" cy="56515"/>
            <a:chOff x="548576" y="3421316"/>
            <a:chExt cx="2635250" cy="56515"/>
          </a:xfrm>
        </p:grpSpPr>
        <p:sp>
          <p:nvSpPr>
            <p:cNvPr id="14" name="object 14"/>
            <p:cNvSpPr/>
            <p:nvPr/>
          </p:nvSpPr>
          <p:spPr>
            <a:xfrm>
              <a:off x="553973" y="3426713"/>
              <a:ext cx="2624455" cy="45720"/>
            </a:xfrm>
            <a:custGeom>
              <a:avLst/>
              <a:gdLst/>
              <a:ahLst/>
              <a:cxnLst/>
              <a:rect l="l" t="t" r="r" b="b"/>
              <a:pathLst>
                <a:path w="2624455" h="45720">
                  <a:moveTo>
                    <a:pt x="2624328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624328" y="45720"/>
                  </a:lnTo>
                  <a:lnTo>
                    <a:pt x="2624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3973" y="3426713"/>
              <a:ext cx="2624455" cy="45720"/>
            </a:xfrm>
            <a:custGeom>
              <a:avLst/>
              <a:gdLst/>
              <a:ahLst/>
              <a:cxnLst/>
              <a:rect l="l" t="t" r="r" b="b"/>
              <a:pathLst>
                <a:path w="2624455" h="45720">
                  <a:moveTo>
                    <a:pt x="0" y="45720"/>
                  </a:moveTo>
                  <a:lnTo>
                    <a:pt x="2624328" y="45720"/>
                  </a:lnTo>
                  <a:lnTo>
                    <a:pt x="2624328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0795">
              <a:solidFill>
                <a:srgbClr val="90B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952478" y="6465650"/>
            <a:ext cx="16065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10" dirty="0">
                <a:solidFill>
                  <a:srgbClr val="40B9D2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85622"/>
            <a:ext cx="2979420" cy="5186680"/>
          </a:xfrm>
          <a:custGeom>
            <a:avLst/>
            <a:gdLst/>
            <a:ahLst/>
            <a:cxnLst/>
            <a:rect l="l" t="t" r="r" b="b"/>
            <a:pathLst>
              <a:path w="2979420" h="5186680">
                <a:moveTo>
                  <a:pt x="2979420" y="0"/>
                </a:moveTo>
                <a:lnTo>
                  <a:pt x="0" y="0"/>
                </a:lnTo>
                <a:lnTo>
                  <a:pt x="0" y="5186172"/>
                </a:lnTo>
                <a:lnTo>
                  <a:pt x="2979420" y="5186172"/>
                </a:lnTo>
                <a:lnTo>
                  <a:pt x="2979420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6617" y="798702"/>
            <a:ext cx="3891915" cy="2086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7100"/>
              </a:lnSpc>
              <a:spcBef>
                <a:spcPts val="105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2021/010 du </a:t>
            </a:r>
            <a:r>
              <a:rPr sz="1200" b="1" dirty="0">
                <a:latin typeface="Times New Roman"/>
                <a:cs typeface="Times New Roman"/>
              </a:rPr>
              <a:t>21 </a:t>
            </a:r>
            <a:r>
              <a:rPr sz="1200" b="1" spc="-5" dirty="0">
                <a:latin typeface="Times New Roman"/>
                <a:cs typeface="Times New Roman"/>
              </a:rPr>
              <a:t>juin </a:t>
            </a:r>
            <a:r>
              <a:rPr sz="1200" b="1" dirty="0">
                <a:latin typeface="Times New Roman"/>
                <a:cs typeface="Times New Roman"/>
              </a:rPr>
              <a:t>2021, </a:t>
            </a:r>
            <a:r>
              <a:rPr sz="1200" spc="-5" dirty="0">
                <a:latin typeface="Times New Roman"/>
                <a:cs typeface="Times New Roman"/>
              </a:rPr>
              <a:t>portant </a:t>
            </a:r>
            <a:r>
              <a:rPr sz="1200" dirty="0">
                <a:latin typeface="Times New Roman"/>
                <a:cs typeface="Times New Roman"/>
              </a:rPr>
              <a:t>ratification </a:t>
            </a:r>
            <a:r>
              <a:rPr sz="1200" spc="10" dirty="0">
                <a:latin typeface="Times New Roman"/>
                <a:cs typeface="Times New Roman"/>
              </a:rPr>
              <a:t>de  </a:t>
            </a:r>
            <a:r>
              <a:rPr sz="1200" dirty="0">
                <a:latin typeface="Times New Roman"/>
                <a:cs typeface="Times New Roman"/>
              </a:rPr>
              <a:t>l’ordonnance </a:t>
            </a:r>
            <a:r>
              <a:rPr sz="1200" spc="-1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Arial"/>
                <a:cs typeface="Arial"/>
              </a:rPr>
              <a:t>°</a:t>
            </a:r>
            <a:r>
              <a:rPr sz="1200" spc="-10" dirty="0">
                <a:latin typeface="Times New Roman"/>
                <a:cs typeface="Times New Roman"/>
              </a:rPr>
              <a:t>2021/002 </a:t>
            </a:r>
            <a:r>
              <a:rPr sz="1200" dirty="0">
                <a:latin typeface="Times New Roman"/>
                <a:cs typeface="Times New Roman"/>
              </a:rPr>
              <a:t>du 26 mai 2021 </a:t>
            </a:r>
            <a:r>
              <a:rPr sz="1200" spc="-5" dirty="0">
                <a:latin typeface="Times New Roman"/>
                <a:cs typeface="Times New Roman"/>
              </a:rPr>
              <a:t>modifiant et  </a:t>
            </a:r>
            <a:r>
              <a:rPr sz="1200" dirty="0">
                <a:latin typeface="Times New Roman"/>
                <a:cs typeface="Times New Roman"/>
              </a:rPr>
              <a:t>complétant </a:t>
            </a:r>
            <a:r>
              <a:rPr sz="1200" spc="-5" dirty="0">
                <a:latin typeface="Times New Roman"/>
                <a:cs typeface="Times New Roman"/>
              </a:rPr>
              <a:t>certaines </a:t>
            </a:r>
            <a:r>
              <a:rPr sz="1200" dirty="0">
                <a:latin typeface="Times New Roman"/>
                <a:cs typeface="Times New Roman"/>
              </a:rPr>
              <a:t>dispositions </a:t>
            </a:r>
            <a:r>
              <a:rPr sz="1200" spc="-5" dirty="0">
                <a:latin typeface="Times New Roman"/>
                <a:cs typeface="Times New Roman"/>
              </a:rPr>
              <a:t>de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spc="-5" dirty="0">
                <a:latin typeface="Times New Roman"/>
                <a:cs typeface="Times New Roman"/>
              </a:rPr>
              <a:t>Loi </a:t>
            </a:r>
            <a:r>
              <a:rPr sz="1200" spc="-40" dirty="0">
                <a:latin typeface="Times New Roman"/>
                <a:cs typeface="Times New Roman"/>
              </a:rPr>
              <a:t>N</a:t>
            </a:r>
            <a:r>
              <a:rPr sz="1200" spc="-40" dirty="0">
                <a:latin typeface="Arial"/>
                <a:cs typeface="Arial"/>
              </a:rPr>
              <a:t>° </a:t>
            </a:r>
            <a:r>
              <a:rPr sz="1200" spc="-5" dirty="0">
                <a:latin typeface="Times New Roman"/>
                <a:cs typeface="Times New Roman"/>
              </a:rPr>
              <a:t>2020/018  </a:t>
            </a:r>
            <a:r>
              <a:rPr sz="1200" dirty="0">
                <a:latin typeface="Times New Roman"/>
                <a:cs typeface="Times New Roman"/>
              </a:rPr>
              <a:t>du 17 décembre 2020 portant </a:t>
            </a:r>
            <a:r>
              <a:rPr sz="1200" spc="-5" dirty="0">
                <a:latin typeface="Times New Roman"/>
                <a:cs typeface="Times New Roman"/>
              </a:rPr>
              <a:t>Loi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Finance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spc="10" dirty="0">
                <a:latin typeface="Times New Roman"/>
                <a:cs typeface="Times New Roman"/>
              </a:rPr>
              <a:t>la 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du </a:t>
            </a:r>
            <a:r>
              <a:rPr sz="1200" spc="-5" dirty="0">
                <a:latin typeface="Times New Roman"/>
                <a:cs typeface="Times New Roman"/>
              </a:rPr>
              <a:t>Cameroun </a:t>
            </a:r>
            <a:r>
              <a:rPr sz="1200" dirty="0">
                <a:latin typeface="Times New Roman"/>
                <a:cs typeface="Times New Roman"/>
              </a:rPr>
              <a:t>pour </a:t>
            </a:r>
            <a:r>
              <a:rPr sz="1200" spc="-5" dirty="0">
                <a:latin typeface="Times New Roman"/>
                <a:cs typeface="Times New Roman"/>
              </a:rPr>
              <a:t>l’exercice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2021.</a:t>
            </a:r>
            <a:endParaRPr sz="12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7100"/>
              </a:lnSpc>
              <a:spcBef>
                <a:spcPts val="795"/>
              </a:spcBef>
              <a:buFont typeface="Wingdings"/>
              <a:buChar char=""/>
              <a:tabLst>
                <a:tab pos="337820" algn="l"/>
              </a:tabLst>
            </a:pPr>
            <a:r>
              <a:rPr dirty="0"/>
              <a:t>	</a:t>
            </a: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10" dirty="0">
                <a:latin typeface="Times New Roman"/>
                <a:cs typeface="Times New Roman"/>
              </a:rPr>
              <a:t>N</a:t>
            </a:r>
            <a:r>
              <a:rPr sz="1200" b="1" spc="-10" dirty="0">
                <a:latin typeface="Carlito"/>
                <a:cs typeface="Carlito"/>
              </a:rPr>
              <a:t>°</a:t>
            </a:r>
            <a:r>
              <a:rPr sz="1200" b="1" spc="-10" dirty="0">
                <a:latin typeface="Times New Roman"/>
                <a:cs typeface="Times New Roman"/>
              </a:rPr>
              <a:t>2021/011 du </a:t>
            </a:r>
            <a:r>
              <a:rPr sz="1200" b="1" dirty="0">
                <a:latin typeface="Times New Roman"/>
                <a:cs typeface="Times New Roman"/>
              </a:rPr>
              <a:t>28 </a:t>
            </a:r>
            <a:r>
              <a:rPr sz="1200" b="1" spc="-5" dirty="0">
                <a:latin typeface="Times New Roman"/>
                <a:cs typeface="Times New Roman"/>
              </a:rPr>
              <a:t>juin </a:t>
            </a:r>
            <a:r>
              <a:rPr sz="1200" b="1" dirty="0">
                <a:latin typeface="Times New Roman"/>
                <a:cs typeface="Times New Roman"/>
              </a:rPr>
              <a:t>2021, </a:t>
            </a:r>
            <a:r>
              <a:rPr sz="1200" spc="-5" dirty="0">
                <a:latin typeface="Times New Roman"/>
                <a:cs typeface="Times New Roman"/>
              </a:rPr>
              <a:t>autorisant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spc="-5" dirty="0">
                <a:latin typeface="Times New Roman"/>
                <a:cs typeface="Times New Roman"/>
              </a:rPr>
              <a:t>Président  </a:t>
            </a:r>
            <a:r>
              <a:rPr sz="1200" dirty="0">
                <a:latin typeface="Times New Roman"/>
                <a:cs typeface="Times New Roman"/>
              </a:rPr>
              <a:t>de la République à ratifier d’étape vers un </a:t>
            </a:r>
            <a:r>
              <a:rPr sz="1200" spc="-5" dirty="0">
                <a:latin typeface="Times New Roman"/>
                <a:cs typeface="Times New Roman"/>
              </a:rPr>
              <a:t>accord </a:t>
            </a:r>
            <a:r>
              <a:rPr sz="1200" spc="10" dirty="0">
                <a:latin typeface="Times New Roman"/>
                <a:cs typeface="Times New Roman"/>
              </a:rPr>
              <a:t>de  </a:t>
            </a:r>
            <a:r>
              <a:rPr sz="1200" dirty="0">
                <a:latin typeface="Times New Roman"/>
                <a:cs typeface="Times New Roman"/>
              </a:rPr>
              <a:t>partenariat économique bilatéral entre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République du  Cameroun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Royaume Unie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Grande </a:t>
            </a:r>
            <a:r>
              <a:rPr sz="1200" dirty="0">
                <a:latin typeface="Times New Roman"/>
                <a:cs typeface="Times New Roman"/>
              </a:rPr>
              <a:t>Bretagne </a:t>
            </a:r>
            <a:r>
              <a:rPr sz="1200" spc="-5" dirty="0">
                <a:latin typeface="Times New Roman"/>
                <a:cs typeface="Times New Roman"/>
              </a:rPr>
              <a:t>et  d’Irlande </a:t>
            </a:r>
            <a:r>
              <a:rPr sz="1200" dirty="0">
                <a:latin typeface="Times New Roman"/>
                <a:cs typeface="Times New Roman"/>
              </a:rPr>
              <a:t>du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Nord.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6617" y="2961893"/>
            <a:ext cx="3891279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67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  <a:tab pos="996950" algn="l"/>
                <a:tab pos="1272540" algn="l"/>
                <a:tab pos="1515110" algn="l"/>
                <a:tab pos="2352040" algn="l"/>
                <a:tab pos="2550160" algn="l"/>
                <a:tab pos="3098800" algn="l"/>
                <a:tab pos="373126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</a:t>
            </a:r>
            <a:r>
              <a:rPr sz="1200" b="1" spc="-5" dirty="0">
                <a:latin typeface="Times New Roman"/>
                <a:cs typeface="Times New Roman"/>
              </a:rPr>
              <a:t>2021/013 </a:t>
            </a:r>
            <a:r>
              <a:rPr sz="1200" b="1" spc="-10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09 juillet 2021</a:t>
            </a:r>
            <a:r>
              <a:rPr sz="1200" dirty="0">
                <a:latin typeface="Times New Roman"/>
                <a:cs typeface="Times New Roman"/>
              </a:rPr>
              <a:t>, autorisant le  </a:t>
            </a:r>
            <a:r>
              <a:rPr sz="1200" spc="-5" dirty="0">
                <a:latin typeface="Times New Roman"/>
                <a:cs typeface="Times New Roman"/>
              </a:rPr>
              <a:t>P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é</a:t>
            </a:r>
            <a:r>
              <a:rPr sz="1200" dirty="0">
                <a:latin typeface="Times New Roman"/>
                <a:cs typeface="Times New Roman"/>
              </a:rPr>
              <a:t>sident	</a:t>
            </a:r>
            <a:r>
              <a:rPr sz="1200" spc="10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e	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a	R</a:t>
            </a:r>
            <a:r>
              <a:rPr sz="1200" spc="-5" dirty="0">
                <a:latin typeface="Times New Roman"/>
                <a:cs typeface="Times New Roman"/>
              </a:rPr>
              <a:t>é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10" dirty="0">
                <a:latin typeface="Times New Roman"/>
                <a:cs typeface="Times New Roman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blique	à	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15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f</a:t>
            </a:r>
            <a:r>
              <a:rPr sz="1200" spc="5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	l</a:t>
            </a:r>
            <a:r>
              <a:rPr sz="1200" spc="5" dirty="0">
                <a:latin typeface="Times New Roman"/>
                <a:cs typeface="Times New Roman"/>
              </a:rPr>
              <a:t>’ac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ord	</a:t>
            </a:r>
            <a:r>
              <a:rPr sz="1200" spc="10" dirty="0">
                <a:latin typeface="Times New Roman"/>
                <a:cs typeface="Times New Roman"/>
              </a:rPr>
              <a:t>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6617" y="3353561"/>
            <a:ext cx="3893185" cy="2185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algn="just">
              <a:lnSpc>
                <a:spcPct val="1069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coopération entre le Gouvernement </a:t>
            </a:r>
            <a:r>
              <a:rPr sz="1200" spc="5" dirty="0">
                <a:latin typeface="Times New Roman"/>
                <a:cs typeface="Times New Roman"/>
              </a:rPr>
              <a:t>de la </a:t>
            </a:r>
            <a:r>
              <a:rPr sz="1200" dirty="0">
                <a:latin typeface="Times New Roman"/>
                <a:cs typeface="Times New Roman"/>
              </a:rPr>
              <a:t>République du  Cameroun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Conseil Fédéral </a:t>
            </a:r>
            <a:r>
              <a:rPr sz="1200" spc="-5" dirty="0">
                <a:latin typeface="Times New Roman"/>
                <a:cs typeface="Times New Roman"/>
              </a:rPr>
              <a:t>Suisse, </a:t>
            </a:r>
            <a:r>
              <a:rPr sz="1200" dirty="0">
                <a:latin typeface="Times New Roman"/>
                <a:cs typeface="Times New Roman"/>
              </a:rPr>
              <a:t>relatif à </a:t>
            </a:r>
            <a:r>
              <a:rPr sz="1200" spc="10" dirty="0">
                <a:latin typeface="Times New Roman"/>
                <a:cs typeface="Times New Roman"/>
              </a:rPr>
              <a:t>la  </a:t>
            </a:r>
            <a:r>
              <a:rPr sz="1200" spc="-5" dirty="0">
                <a:latin typeface="Times New Roman"/>
                <a:cs typeface="Times New Roman"/>
              </a:rPr>
              <a:t>suppression </a:t>
            </a:r>
            <a:r>
              <a:rPr sz="1200" dirty="0">
                <a:latin typeface="Times New Roman"/>
                <a:cs typeface="Times New Roman"/>
              </a:rPr>
              <a:t>réciproque de l’obligation de visas pour </a:t>
            </a:r>
            <a:r>
              <a:rPr sz="1200" spc="-5" dirty="0">
                <a:latin typeface="Times New Roman"/>
                <a:cs typeface="Times New Roman"/>
              </a:rPr>
              <a:t>les  </a:t>
            </a:r>
            <a:r>
              <a:rPr sz="1200" dirty="0">
                <a:latin typeface="Times New Roman"/>
                <a:cs typeface="Times New Roman"/>
              </a:rPr>
              <a:t>détenteurs de </a:t>
            </a:r>
            <a:r>
              <a:rPr sz="1200" spc="-5" dirty="0">
                <a:latin typeface="Times New Roman"/>
                <a:cs typeface="Times New Roman"/>
              </a:rPr>
              <a:t>passeport </a:t>
            </a:r>
            <a:r>
              <a:rPr sz="1200" dirty="0">
                <a:latin typeface="Times New Roman"/>
                <a:cs typeface="Times New Roman"/>
              </a:rPr>
              <a:t>diplomatique ou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service, signé  le 26 </a:t>
            </a:r>
            <a:r>
              <a:rPr sz="1200" spc="-5" dirty="0">
                <a:latin typeface="Times New Roman"/>
                <a:cs typeface="Times New Roman"/>
              </a:rPr>
              <a:t>aout </a:t>
            </a:r>
            <a:r>
              <a:rPr sz="1200" dirty="0">
                <a:latin typeface="Times New Roman"/>
                <a:cs typeface="Times New Roman"/>
              </a:rPr>
              <a:t>2014 à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Yaoundé.</a:t>
            </a:r>
            <a:endParaRPr sz="1200">
              <a:latin typeface="Times New Roman"/>
              <a:cs typeface="Times New Roman"/>
            </a:endParaRPr>
          </a:p>
          <a:p>
            <a:pPr marL="299085" marR="6985" indent="-287020" algn="just">
              <a:lnSpc>
                <a:spcPct val="107300"/>
              </a:lnSpc>
              <a:spcBef>
                <a:spcPts val="795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 </a:t>
            </a:r>
            <a:r>
              <a:rPr sz="1200" b="1" spc="-5" dirty="0">
                <a:latin typeface="Times New Roman"/>
                <a:cs typeface="Times New Roman"/>
              </a:rPr>
              <a:t>2021/014 </a:t>
            </a:r>
            <a:r>
              <a:rPr sz="1200" b="1" dirty="0">
                <a:latin typeface="Times New Roman"/>
                <a:cs typeface="Times New Roman"/>
              </a:rPr>
              <a:t>du 09 juillet </a:t>
            </a:r>
            <a:r>
              <a:rPr sz="1200" b="1" spc="-5" dirty="0">
                <a:latin typeface="Times New Roman"/>
                <a:cs typeface="Times New Roman"/>
              </a:rPr>
              <a:t>2021, </a:t>
            </a:r>
            <a:r>
              <a:rPr sz="1200" spc="-5" dirty="0">
                <a:latin typeface="Times New Roman"/>
                <a:cs typeface="Times New Roman"/>
              </a:rPr>
              <a:t>régissant </a:t>
            </a:r>
            <a:r>
              <a:rPr sz="1200" dirty="0">
                <a:latin typeface="Times New Roman"/>
                <a:cs typeface="Times New Roman"/>
              </a:rPr>
              <a:t>l’accès </a:t>
            </a:r>
            <a:r>
              <a:rPr sz="1200" spc="-5" dirty="0">
                <a:latin typeface="Times New Roman"/>
                <a:cs typeface="Times New Roman"/>
              </a:rPr>
              <a:t>aux  ressources </a:t>
            </a:r>
            <a:r>
              <a:rPr sz="1200" dirty="0">
                <a:latin typeface="Times New Roman"/>
                <a:cs typeface="Times New Roman"/>
              </a:rPr>
              <a:t>génétiques, à leurs dérivés, reconnaissances  traditionnelles </a:t>
            </a:r>
            <a:r>
              <a:rPr sz="1200" spc="-5" dirty="0">
                <a:latin typeface="Times New Roman"/>
                <a:cs typeface="Times New Roman"/>
              </a:rPr>
              <a:t>associés </a:t>
            </a:r>
            <a:r>
              <a:rPr sz="1200" dirty="0">
                <a:latin typeface="Times New Roman"/>
                <a:cs typeface="Times New Roman"/>
              </a:rPr>
              <a:t>et le partage juste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équitable </a:t>
            </a:r>
            <a:r>
              <a:rPr sz="1200" spc="-5" dirty="0">
                <a:latin typeface="Times New Roman"/>
                <a:cs typeface="Times New Roman"/>
              </a:rPr>
              <a:t>des  avantages issues </a:t>
            </a:r>
            <a:r>
              <a:rPr sz="1200" dirty="0">
                <a:latin typeface="Times New Roman"/>
                <a:cs typeface="Times New Roman"/>
              </a:rPr>
              <a:t>de leur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utilisation.</a:t>
            </a:r>
            <a:endParaRPr sz="1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 </a:t>
            </a:r>
            <a:r>
              <a:rPr sz="1200" b="1" dirty="0">
                <a:latin typeface="Times New Roman"/>
                <a:cs typeface="Times New Roman"/>
              </a:rPr>
              <a:t>2021/015 </a:t>
            </a:r>
            <a:r>
              <a:rPr sz="1200" dirty="0">
                <a:latin typeface="Times New Roman"/>
                <a:cs typeface="Times New Roman"/>
              </a:rPr>
              <a:t>du 09 </a:t>
            </a:r>
            <a:r>
              <a:rPr sz="1200" spc="-5" dirty="0">
                <a:latin typeface="Times New Roman"/>
                <a:cs typeface="Times New Roman"/>
              </a:rPr>
              <a:t>juillet </a:t>
            </a:r>
            <a:r>
              <a:rPr sz="1200" dirty="0">
                <a:latin typeface="Times New Roman"/>
                <a:cs typeface="Times New Roman"/>
              </a:rPr>
              <a:t>2021, portant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organisation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0067" y="812419"/>
            <a:ext cx="3893820" cy="217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promotion du </a:t>
            </a:r>
            <a:r>
              <a:rPr sz="1200" spc="-5" dirty="0">
                <a:latin typeface="Times New Roman"/>
                <a:cs typeface="Times New Roman"/>
              </a:rPr>
              <a:t>volontariat au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Cameroun.</a:t>
            </a:r>
            <a:endParaRPr sz="12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7300"/>
              </a:lnSpc>
              <a:spcBef>
                <a:spcPts val="795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 </a:t>
            </a:r>
            <a:r>
              <a:rPr sz="1200" b="1" dirty="0">
                <a:latin typeface="Times New Roman"/>
                <a:cs typeface="Times New Roman"/>
              </a:rPr>
              <a:t>2021/012 </a:t>
            </a:r>
            <a:r>
              <a:rPr sz="1200" b="1" spc="-5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09 juillet 2021, </a:t>
            </a:r>
            <a:r>
              <a:rPr sz="1200" dirty="0">
                <a:latin typeface="Times New Roman"/>
                <a:cs typeface="Times New Roman"/>
              </a:rPr>
              <a:t>autorisant 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la république à ratifier </a:t>
            </a:r>
            <a:r>
              <a:rPr sz="1200" spc="5" dirty="0">
                <a:latin typeface="Times New Roman"/>
                <a:cs typeface="Times New Roman"/>
              </a:rPr>
              <a:t>le </a:t>
            </a:r>
            <a:r>
              <a:rPr sz="1200" dirty="0">
                <a:latin typeface="Times New Roman"/>
                <a:cs typeface="Times New Roman"/>
              </a:rPr>
              <a:t>traité </a:t>
            </a:r>
            <a:r>
              <a:rPr sz="1200" spc="-5" dirty="0">
                <a:latin typeface="Times New Roman"/>
                <a:cs typeface="Times New Roman"/>
              </a:rPr>
              <a:t>portant  </a:t>
            </a:r>
            <a:r>
              <a:rPr sz="1200" dirty="0">
                <a:latin typeface="Times New Roman"/>
                <a:cs typeface="Times New Roman"/>
              </a:rPr>
              <a:t>création de l’Agence Africaine du Médicament, adopté </a:t>
            </a:r>
            <a:r>
              <a:rPr sz="1200" spc="10" dirty="0">
                <a:latin typeface="Times New Roman"/>
                <a:cs typeface="Times New Roman"/>
              </a:rPr>
              <a:t>le  </a:t>
            </a:r>
            <a:r>
              <a:rPr sz="1200" spc="-25" dirty="0">
                <a:latin typeface="Times New Roman"/>
                <a:cs typeface="Times New Roman"/>
              </a:rPr>
              <a:t>11 </a:t>
            </a:r>
            <a:r>
              <a:rPr sz="1200" spc="-5" dirty="0">
                <a:latin typeface="Times New Roman"/>
                <a:cs typeface="Times New Roman"/>
              </a:rPr>
              <a:t>février </a:t>
            </a:r>
            <a:r>
              <a:rPr sz="1200" dirty="0">
                <a:latin typeface="Times New Roman"/>
                <a:cs typeface="Times New Roman"/>
              </a:rPr>
              <a:t>2019 à </a:t>
            </a:r>
            <a:r>
              <a:rPr sz="1200" spc="-5" dirty="0">
                <a:latin typeface="Times New Roman"/>
                <a:cs typeface="Times New Roman"/>
              </a:rPr>
              <a:t>Addis-Abéba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(Ethiopie).</a:t>
            </a:r>
            <a:endParaRPr sz="1200">
              <a:latin typeface="Times New Roman"/>
              <a:cs typeface="Times New Roman"/>
            </a:endParaRPr>
          </a:p>
          <a:p>
            <a:pPr marL="299085" marR="6350" indent="-287020" algn="just">
              <a:lnSpc>
                <a:spcPct val="106900"/>
              </a:lnSpc>
              <a:spcBef>
                <a:spcPts val="800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Carlito"/>
                <a:cs typeface="Carlito"/>
              </a:rPr>
              <a:t>° </a:t>
            </a:r>
            <a:r>
              <a:rPr sz="1200" b="1" dirty="0">
                <a:latin typeface="Times New Roman"/>
                <a:cs typeface="Times New Roman"/>
              </a:rPr>
              <a:t>2021/016 </a:t>
            </a:r>
            <a:r>
              <a:rPr sz="1200" b="1" spc="-5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09 juillet 2021, </a:t>
            </a:r>
            <a:r>
              <a:rPr sz="1200" dirty="0">
                <a:latin typeface="Times New Roman"/>
                <a:cs typeface="Times New Roman"/>
              </a:rPr>
              <a:t>portant ratification  de l’Ordonnance </a:t>
            </a:r>
            <a:r>
              <a:rPr sz="1200" spc="-40" dirty="0">
                <a:latin typeface="Times New Roman"/>
                <a:cs typeface="Times New Roman"/>
              </a:rPr>
              <a:t>N</a:t>
            </a:r>
            <a:r>
              <a:rPr sz="1200" spc="-40" dirty="0">
                <a:latin typeface="Arial"/>
                <a:cs typeface="Arial"/>
              </a:rPr>
              <a:t>° </a:t>
            </a:r>
            <a:r>
              <a:rPr sz="1200" dirty="0">
                <a:latin typeface="Times New Roman"/>
                <a:cs typeface="Times New Roman"/>
              </a:rPr>
              <a:t>2021/003/ du 07 juin 2021 modifiant 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complétant certaines </a:t>
            </a:r>
            <a:r>
              <a:rPr sz="1200" spc="-5" dirty="0">
                <a:latin typeface="Times New Roman"/>
                <a:cs typeface="Times New Roman"/>
              </a:rPr>
              <a:t>dispositions </a:t>
            </a:r>
            <a:r>
              <a:rPr sz="1200" dirty="0">
                <a:latin typeface="Times New Roman"/>
                <a:cs typeface="Times New Roman"/>
              </a:rPr>
              <a:t>de la </a:t>
            </a:r>
            <a:r>
              <a:rPr sz="1200" spc="-5" dirty="0">
                <a:latin typeface="Times New Roman"/>
                <a:cs typeface="Times New Roman"/>
              </a:rPr>
              <a:t>Loi </a:t>
            </a:r>
            <a:r>
              <a:rPr sz="1200" spc="-40" dirty="0">
                <a:latin typeface="Times New Roman"/>
                <a:cs typeface="Times New Roman"/>
              </a:rPr>
              <a:t>N</a:t>
            </a:r>
            <a:r>
              <a:rPr sz="1200" spc="-40" dirty="0">
                <a:latin typeface="Arial"/>
                <a:cs typeface="Arial"/>
              </a:rPr>
              <a:t>°  </a:t>
            </a:r>
            <a:r>
              <a:rPr sz="1200" dirty="0">
                <a:latin typeface="Times New Roman"/>
                <a:cs typeface="Times New Roman"/>
              </a:rPr>
              <a:t>2020/018/ 17 décembre 2020</a:t>
            </a:r>
            <a:r>
              <a:rPr sz="1200" b="1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portant Loi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finance de </a:t>
            </a:r>
            <a:r>
              <a:rPr sz="1200" spc="10" dirty="0">
                <a:latin typeface="Times New Roman"/>
                <a:cs typeface="Times New Roman"/>
              </a:rPr>
              <a:t>la  </a:t>
            </a:r>
            <a:r>
              <a:rPr sz="1200" dirty="0">
                <a:latin typeface="Times New Roman"/>
                <a:cs typeface="Times New Roman"/>
              </a:rPr>
              <a:t>République </a:t>
            </a:r>
            <a:r>
              <a:rPr sz="1200" spc="-5" dirty="0">
                <a:latin typeface="Times New Roman"/>
                <a:cs typeface="Times New Roman"/>
              </a:rPr>
              <a:t>du Cameroun pour l’exercice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2021.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" y="785622"/>
            <a:ext cx="2979420" cy="5186680"/>
          </a:xfrm>
          <a:prstGeom prst="rect">
            <a:avLst/>
          </a:prstGeom>
          <a:ln w="10795">
            <a:solidFill>
              <a:srgbClr val="2C879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528320" marR="576580">
              <a:lnSpc>
                <a:spcPct val="100000"/>
              </a:lnSpc>
            </a:pP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Session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juin</a:t>
            </a:r>
            <a:r>
              <a:rPr sz="1800" b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2021, 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b="1" spc="-44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session 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ordinaire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6448" y="3244532"/>
            <a:ext cx="2635250" cy="56515"/>
            <a:chOff x="286448" y="3244532"/>
            <a:chExt cx="2635250" cy="56515"/>
          </a:xfrm>
        </p:grpSpPr>
        <p:sp>
          <p:nvSpPr>
            <p:cNvPr id="9" name="object 9"/>
            <p:cNvSpPr/>
            <p:nvPr/>
          </p:nvSpPr>
          <p:spPr>
            <a:xfrm>
              <a:off x="291846" y="3249930"/>
              <a:ext cx="2624455" cy="45720"/>
            </a:xfrm>
            <a:custGeom>
              <a:avLst/>
              <a:gdLst/>
              <a:ahLst/>
              <a:cxnLst/>
              <a:rect l="l" t="t" r="r" b="b"/>
              <a:pathLst>
                <a:path w="2624455" h="45720">
                  <a:moveTo>
                    <a:pt x="2624328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624328" y="45720"/>
                  </a:lnTo>
                  <a:lnTo>
                    <a:pt x="2624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846" y="3249930"/>
              <a:ext cx="2624455" cy="45720"/>
            </a:xfrm>
            <a:custGeom>
              <a:avLst/>
              <a:gdLst/>
              <a:ahLst/>
              <a:cxnLst/>
              <a:rect l="l" t="t" r="r" b="b"/>
              <a:pathLst>
                <a:path w="2624455" h="45720">
                  <a:moveTo>
                    <a:pt x="0" y="45720"/>
                  </a:moveTo>
                  <a:lnTo>
                    <a:pt x="2624328" y="45720"/>
                  </a:lnTo>
                  <a:lnTo>
                    <a:pt x="2624328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0795">
              <a:solidFill>
                <a:srgbClr val="90B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pc="-40" dirty="0"/>
              <a:t>Cabinet</a:t>
            </a:r>
            <a:r>
              <a:rPr spc="-114" dirty="0"/>
              <a:t> </a:t>
            </a:r>
            <a:r>
              <a:rPr spc="-45" dirty="0"/>
              <a:t>Parlementaire</a:t>
            </a:r>
            <a:r>
              <a:rPr spc="-140" dirty="0"/>
              <a:t> </a:t>
            </a:r>
            <a:r>
              <a:rPr spc="-35" dirty="0"/>
              <a:t>Honorable</a:t>
            </a:r>
            <a:r>
              <a:rPr spc="-140" dirty="0"/>
              <a:t> </a:t>
            </a:r>
            <a:r>
              <a:rPr spc="20" dirty="0"/>
              <a:t>DJEUMENI</a:t>
            </a:r>
            <a:r>
              <a:rPr spc="-125" dirty="0"/>
              <a:t> </a:t>
            </a:r>
            <a:r>
              <a:rPr spc="25" dirty="0"/>
              <a:t>BENILDE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52478" y="6465650"/>
            <a:ext cx="16065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b="1" spc="-10" dirty="0">
                <a:solidFill>
                  <a:srgbClr val="40B9D2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7631" y="644083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F81BC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5310" y="6370116"/>
            <a:ext cx="307530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5" dirty="0">
                <a:solidFill>
                  <a:srgbClr val="7E7E7E"/>
                </a:solidFill>
                <a:latin typeface="Arial"/>
                <a:cs typeface="Arial"/>
              </a:rPr>
              <a:t>Cabinet </a:t>
            </a:r>
            <a:r>
              <a:rPr sz="1100" spc="-40" dirty="0">
                <a:solidFill>
                  <a:srgbClr val="7E7E7E"/>
                </a:solidFill>
                <a:latin typeface="Arial"/>
                <a:cs typeface="Arial"/>
              </a:rPr>
              <a:t>Parlementaire </a:t>
            </a:r>
            <a:r>
              <a:rPr sz="1100" spc="-45" dirty="0">
                <a:solidFill>
                  <a:srgbClr val="7E7E7E"/>
                </a:solidFill>
                <a:latin typeface="Arial"/>
                <a:cs typeface="Arial"/>
              </a:rPr>
              <a:t>Honorable </a:t>
            </a:r>
            <a:r>
              <a:rPr sz="1100" spc="-114" dirty="0">
                <a:solidFill>
                  <a:srgbClr val="7E7E7E"/>
                </a:solidFill>
                <a:latin typeface="Arial"/>
                <a:cs typeface="Arial"/>
              </a:rPr>
              <a:t>DJEUMENI</a:t>
            </a:r>
            <a:r>
              <a:rPr sz="1100" spc="-1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spc="-130" dirty="0">
                <a:solidFill>
                  <a:srgbClr val="7E7E7E"/>
                </a:solidFill>
                <a:latin typeface="Arial"/>
                <a:cs typeface="Arial"/>
              </a:rPr>
              <a:t>BENILDE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37" y="785622"/>
            <a:ext cx="2979420" cy="5186680"/>
          </a:xfrm>
          <a:custGeom>
            <a:avLst/>
            <a:gdLst/>
            <a:ahLst/>
            <a:cxnLst/>
            <a:rect l="l" t="t" r="r" b="b"/>
            <a:pathLst>
              <a:path w="2979420" h="5186680">
                <a:moveTo>
                  <a:pt x="2979420" y="0"/>
                </a:moveTo>
                <a:lnTo>
                  <a:pt x="0" y="0"/>
                </a:lnTo>
                <a:lnTo>
                  <a:pt x="0" y="5186172"/>
                </a:lnTo>
                <a:lnTo>
                  <a:pt x="2979420" y="5186172"/>
                </a:lnTo>
                <a:lnTo>
                  <a:pt x="2979420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537" y="785622"/>
            <a:ext cx="2979420" cy="5186680"/>
          </a:xfrm>
          <a:prstGeom prst="rect">
            <a:avLst/>
          </a:prstGeom>
          <a:ln w="10795">
            <a:solidFill>
              <a:srgbClr val="2C879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414020" marR="160020">
              <a:lnSpc>
                <a:spcPts val="1880"/>
              </a:lnSpc>
            </a:pP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Session 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Novembre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2021,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575" b="1" spc="-44" baseline="26455" dirty="0">
                <a:solidFill>
                  <a:srgbClr val="FFFFFF"/>
                </a:solidFill>
                <a:latin typeface="Times New Roman"/>
                <a:cs typeface="Times New Roman"/>
              </a:rPr>
              <a:t>e  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session</a:t>
            </a:r>
            <a:r>
              <a:rPr sz="16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ordinaire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1228" y="3244532"/>
            <a:ext cx="2637155" cy="56515"/>
            <a:chOff x="431228" y="3244532"/>
            <a:chExt cx="2637155" cy="56515"/>
          </a:xfrm>
        </p:grpSpPr>
        <p:sp>
          <p:nvSpPr>
            <p:cNvPr id="7" name="object 7"/>
            <p:cNvSpPr/>
            <p:nvPr/>
          </p:nvSpPr>
          <p:spPr>
            <a:xfrm>
              <a:off x="436626" y="3249930"/>
              <a:ext cx="2626360" cy="45720"/>
            </a:xfrm>
            <a:custGeom>
              <a:avLst/>
              <a:gdLst/>
              <a:ahLst/>
              <a:cxnLst/>
              <a:rect l="l" t="t" r="r" b="b"/>
              <a:pathLst>
                <a:path w="2626360" h="45720">
                  <a:moveTo>
                    <a:pt x="262585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625852" y="45720"/>
                  </a:lnTo>
                  <a:lnTo>
                    <a:pt x="2625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626" y="3249930"/>
              <a:ext cx="2626360" cy="45720"/>
            </a:xfrm>
            <a:custGeom>
              <a:avLst/>
              <a:gdLst/>
              <a:ahLst/>
              <a:cxnLst/>
              <a:rect l="l" t="t" r="r" b="b"/>
              <a:pathLst>
                <a:path w="2626360" h="45720">
                  <a:moveTo>
                    <a:pt x="0" y="45720"/>
                  </a:moveTo>
                  <a:lnTo>
                    <a:pt x="2625852" y="45720"/>
                  </a:lnTo>
                  <a:lnTo>
                    <a:pt x="2625852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0795">
              <a:solidFill>
                <a:srgbClr val="90B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66617" y="386334"/>
            <a:ext cx="397382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922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N° </a:t>
            </a:r>
            <a:r>
              <a:rPr sz="1200" b="1" dirty="0">
                <a:latin typeface="Times New Roman"/>
                <a:cs typeface="Times New Roman"/>
              </a:rPr>
              <a:t>2021/01/17 </a:t>
            </a:r>
            <a:r>
              <a:rPr sz="1200" b="1" spc="-5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10" dirty="0">
                <a:latin typeface="Times New Roman"/>
                <a:cs typeface="Times New Roman"/>
              </a:rPr>
              <a:t>décembre </a:t>
            </a:r>
            <a:r>
              <a:rPr sz="1200" b="1" dirty="0">
                <a:latin typeface="Times New Roman"/>
                <a:cs typeface="Times New Roman"/>
              </a:rPr>
              <a:t>2021, </a:t>
            </a:r>
            <a:r>
              <a:rPr sz="1200" spc="-5" dirty="0">
                <a:latin typeface="Times New Roman"/>
                <a:cs typeface="Times New Roman"/>
              </a:rPr>
              <a:t>autorisant </a:t>
            </a:r>
            <a:r>
              <a:rPr sz="120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la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procéder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l’Adhésion </a:t>
            </a:r>
            <a:r>
              <a:rPr sz="1200" dirty="0">
                <a:latin typeface="Times New Roman"/>
                <a:cs typeface="Times New Roman"/>
              </a:rPr>
              <a:t>du  </a:t>
            </a:r>
            <a:r>
              <a:rPr sz="1200" spc="-5" dirty="0">
                <a:latin typeface="Times New Roman"/>
                <a:cs typeface="Times New Roman"/>
              </a:rPr>
              <a:t>Cameroun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l’Accord créant </a:t>
            </a:r>
            <a:r>
              <a:rPr sz="1200" dirty="0">
                <a:latin typeface="Times New Roman"/>
                <a:cs typeface="Times New Roman"/>
              </a:rPr>
              <a:t>le </a:t>
            </a:r>
            <a:r>
              <a:rPr sz="1200" spc="-5" dirty="0">
                <a:latin typeface="Times New Roman"/>
                <a:cs typeface="Times New Roman"/>
              </a:rPr>
              <a:t>Réseau International sur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Bambou et </a:t>
            </a:r>
            <a:r>
              <a:rPr sz="1200" dirty="0">
                <a:latin typeface="Times New Roman"/>
                <a:cs typeface="Times New Roman"/>
              </a:rPr>
              <a:t>le Rotin </a:t>
            </a:r>
            <a:r>
              <a:rPr sz="1200" spc="-15" dirty="0">
                <a:latin typeface="Times New Roman"/>
                <a:cs typeface="Times New Roman"/>
              </a:rPr>
              <a:t>(IN </a:t>
            </a:r>
            <a:r>
              <a:rPr sz="1200" dirty="0">
                <a:latin typeface="Times New Roman"/>
                <a:cs typeface="Times New Roman"/>
              </a:rPr>
              <a:t>AR), </a:t>
            </a:r>
            <a:r>
              <a:rPr sz="1200" spc="-5" dirty="0">
                <a:latin typeface="Times New Roman"/>
                <a:cs typeface="Times New Roman"/>
              </a:rPr>
              <a:t>adopté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Beijing (chine), </a:t>
            </a:r>
            <a:r>
              <a:rPr sz="1200" dirty="0">
                <a:latin typeface="Times New Roman"/>
                <a:cs typeface="Times New Roman"/>
              </a:rPr>
              <a:t>le 06  </a:t>
            </a:r>
            <a:r>
              <a:rPr sz="1200" spc="-5" dirty="0">
                <a:latin typeface="Times New Roman"/>
                <a:cs typeface="Times New Roman"/>
              </a:rPr>
              <a:t>Novembre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1997.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6617" y="1483309"/>
            <a:ext cx="36728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N°2021/018 </a:t>
            </a:r>
            <a:r>
              <a:rPr sz="1200" b="1" dirty="0">
                <a:latin typeface="Times New Roman"/>
                <a:cs typeface="Times New Roman"/>
              </a:rPr>
              <a:t>du 16 </a:t>
            </a:r>
            <a:r>
              <a:rPr sz="1200" b="1" spc="-10" dirty="0">
                <a:latin typeface="Times New Roman"/>
                <a:cs typeface="Times New Roman"/>
              </a:rPr>
              <a:t>décembre </a:t>
            </a:r>
            <a:r>
              <a:rPr sz="1200" b="1" dirty="0">
                <a:latin typeface="Times New Roman"/>
                <a:cs typeface="Times New Roman"/>
              </a:rPr>
              <a:t>2021, </a:t>
            </a:r>
            <a:r>
              <a:rPr sz="1200" spc="-5" dirty="0">
                <a:latin typeface="Times New Roman"/>
                <a:cs typeface="Times New Roman"/>
              </a:rPr>
              <a:t>autorisant </a:t>
            </a:r>
            <a:r>
              <a:rPr sz="120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la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Ratifier </a:t>
            </a:r>
            <a:r>
              <a:rPr sz="1200" dirty="0">
                <a:latin typeface="Times New Roman"/>
                <a:cs typeface="Times New Roman"/>
              </a:rPr>
              <a:t>la </a:t>
            </a:r>
            <a:r>
              <a:rPr sz="1200" spc="-5" dirty="0">
                <a:latin typeface="Times New Roman"/>
                <a:cs typeface="Times New Roman"/>
              </a:rPr>
              <a:t>convention des  Nations Unies sur </a:t>
            </a:r>
            <a:r>
              <a:rPr sz="1200" dirty="0">
                <a:latin typeface="Times New Roman"/>
                <a:cs typeface="Times New Roman"/>
              </a:rPr>
              <a:t>la droits </a:t>
            </a:r>
            <a:r>
              <a:rPr sz="1200" spc="-5" dirty="0">
                <a:latin typeface="Times New Roman"/>
                <a:cs typeface="Times New Roman"/>
              </a:rPr>
              <a:t>des personnes handicapées,  adopté </a:t>
            </a:r>
            <a:r>
              <a:rPr sz="1200" dirty="0">
                <a:latin typeface="Times New Roman"/>
                <a:cs typeface="Times New Roman"/>
              </a:rPr>
              <a:t>le 13 </a:t>
            </a:r>
            <a:r>
              <a:rPr sz="1200" spc="-5" dirty="0">
                <a:latin typeface="Times New Roman"/>
                <a:cs typeface="Times New Roman"/>
              </a:rPr>
              <a:t>décembre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6617" y="2398267"/>
            <a:ext cx="4003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N°2021/019/ 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10" dirty="0">
                <a:latin typeface="Times New Roman"/>
                <a:cs typeface="Times New Roman"/>
              </a:rPr>
              <a:t>décembre </a:t>
            </a:r>
            <a:r>
              <a:rPr sz="1200" b="1" spc="-5" dirty="0">
                <a:latin typeface="Times New Roman"/>
                <a:cs typeface="Times New Roman"/>
              </a:rPr>
              <a:t>2021</a:t>
            </a:r>
            <a:r>
              <a:rPr sz="1200" spc="-5" dirty="0">
                <a:latin typeface="Times New Roman"/>
                <a:cs typeface="Times New Roman"/>
              </a:rPr>
              <a:t>, autorisant </a:t>
            </a:r>
            <a:r>
              <a:rPr sz="120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la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Ratifier </a:t>
            </a:r>
            <a:r>
              <a:rPr sz="1200" dirty="0">
                <a:latin typeface="Times New Roman"/>
                <a:cs typeface="Times New Roman"/>
              </a:rPr>
              <a:t>le </a:t>
            </a:r>
            <a:r>
              <a:rPr sz="1200" spc="-5" dirty="0">
                <a:latin typeface="Times New Roman"/>
                <a:cs typeface="Times New Roman"/>
              </a:rPr>
              <a:t>Protocole </a:t>
            </a:r>
            <a:r>
              <a:rPr sz="1200" dirty="0">
                <a:latin typeface="Times New Roman"/>
                <a:cs typeface="Times New Roman"/>
              </a:rPr>
              <a:t>à la </a:t>
            </a:r>
            <a:r>
              <a:rPr sz="1200" spc="-5" dirty="0">
                <a:latin typeface="Times New Roman"/>
                <a:cs typeface="Times New Roman"/>
              </a:rPr>
              <a:t>charte  Africaine des </a:t>
            </a:r>
            <a:r>
              <a:rPr sz="1200" dirty="0">
                <a:latin typeface="Times New Roman"/>
                <a:cs typeface="Times New Roman"/>
              </a:rPr>
              <a:t>droits de l’homme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peuples relatif aux  droits des personnes </a:t>
            </a:r>
            <a:r>
              <a:rPr sz="1200" spc="-10" dirty="0">
                <a:latin typeface="Times New Roman"/>
                <a:cs typeface="Times New Roman"/>
              </a:rPr>
              <a:t>âgées, </a:t>
            </a:r>
            <a:r>
              <a:rPr sz="1200" spc="-5" dirty="0">
                <a:latin typeface="Times New Roman"/>
                <a:cs typeface="Times New Roman"/>
              </a:rPr>
              <a:t>adopté </a:t>
            </a:r>
            <a:r>
              <a:rPr sz="1200" dirty="0">
                <a:latin typeface="Times New Roman"/>
                <a:cs typeface="Times New Roman"/>
              </a:rPr>
              <a:t>le 31 </a:t>
            </a:r>
            <a:r>
              <a:rPr sz="1200" spc="-5" dirty="0">
                <a:latin typeface="Times New Roman"/>
                <a:cs typeface="Times New Roman"/>
              </a:rPr>
              <a:t>janvier </a:t>
            </a:r>
            <a:r>
              <a:rPr sz="1200" dirty="0">
                <a:latin typeface="Times New Roman"/>
                <a:cs typeface="Times New Roman"/>
              </a:rPr>
              <a:t>2016 à  </a:t>
            </a:r>
            <a:r>
              <a:rPr sz="1200" spc="-5" dirty="0">
                <a:latin typeface="Times New Roman"/>
                <a:cs typeface="Times New Roman"/>
              </a:rPr>
              <a:t>Addis-Abeba.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6617" y="3495802"/>
            <a:ext cx="40411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N°2021/020 </a:t>
            </a:r>
            <a:r>
              <a:rPr sz="1200" b="1" spc="-5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5" dirty="0">
                <a:latin typeface="Times New Roman"/>
                <a:cs typeface="Times New Roman"/>
              </a:rPr>
              <a:t>décembre2021, </a:t>
            </a:r>
            <a:r>
              <a:rPr sz="1200" spc="-5" dirty="0">
                <a:latin typeface="Times New Roman"/>
                <a:cs typeface="Times New Roman"/>
              </a:rPr>
              <a:t>autorisant </a:t>
            </a:r>
            <a:r>
              <a:rPr sz="120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la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Ratifier </a:t>
            </a:r>
            <a:r>
              <a:rPr sz="1200" dirty="0">
                <a:latin typeface="Times New Roman"/>
                <a:cs typeface="Times New Roman"/>
              </a:rPr>
              <a:t>le </a:t>
            </a:r>
            <a:r>
              <a:rPr sz="1200" spc="-5" dirty="0">
                <a:latin typeface="Times New Roman"/>
                <a:cs typeface="Times New Roman"/>
              </a:rPr>
              <a:t>Protocole </a:t>
            </a:r>
            <a:r>
              <a:rPr sz="1200" dirty="0">
                <a:latin typeface="Times New Roman"/>
                <a:cs typeface="Times New Roman"/>
              </a:rPr>
              <a:t>à la </a:t>
            </a:r>
            <a:r>
              <a:rPr sz="1200" spc="-5" dirty="0">
                <a:latin typeface="Times New Roman"/>
                <a:cs typeface="Times New Roman"/>
              </a:rPr>
              <a:t>charte  Africaine des </a:t>
            </a:r>
            <a:r>
              <a:rPr sz="1200" dirty="0">
                <a:latin typeface="Times New Roman"/>
                <a:cs typeface="Times New Roman"/>
              </a:rPr>
              <a:t>droits de l’homme </a:t>
            </a:r>
            <a:r>
              <a:rPr sz="1200" spc="-5" dirty="0">
                <a:latin typeface="Times New Roman"/>
                <a:cs typeface="Times New Roman"/>
              </a:rPr>
              <a:t>et </a:t>
            </a:r>
            <a:r>
              <a:rPr sz="1200" dirty="0">
                <a:latin typeface="Times New Roman"/>
                <a:cs typeface="Times New Roman"/>
              </a:rPr>
              <a:t>du </a:t>
            </a:r>
            <a:r>
              <a:rPr sz="1200" spc="-5" dirty="0">
                <a:latin typeface="Times New Roman"/>
                <a:cs typeface="Times New Roman"/>
              </a:rPr>
              <a:t>relatif aux </a:t>
            </a:r>
            <a:r>
              <a:rPr sz="1200" dirty="0">
                <a:latin typeface="Times New Roman"/>
                <a:cs typeface="Times New Roman"/>
              </a:rPr>
              <a:t>droits des  </a:t>
            </a:r>
            <a:r>
              <a:rPr sz="1200" spc="-5" dirty="0">
                <a:latin typeface="Times New Roman"/>
                <a:cs typeface="Times New Roman"/>
              </a:rPr>
              <a:t>personnes handicapées, adopté </a:t>
            </a:r>
            <a:r>
              <a:rPr sz="1200" dirty="0">
                <a:latin typeface="Times New Roman"/>
                <a:cs typeface="Times New Roman"/>
              </a:rPr>
              <a:t>le 29 </a:t>
            </a:r>
            <a:r>
              <a:rPr sz="1200" spc="-5" dirty="0">
                <a:latin typeface="Times New Roman"/>
                <a:cs typeface="Times New Roman"/>
              </a:rPr>
              <a:t>janvier </a:t>
            </a:r>
            <a:r>
              <a:rPr sz="1200" dirty="0">
                <a:latin typeface="Times New Roman"/>
                <a:cs typeface="Times New Roman"/>
              </a:rPr>
              <a:t>2018 à Addis-  </a:t>
            </a:r>
            <a:r>
              <a:rPr sz="1200" spc="-5" dirty="0">
                <a:latin typeface="Times New Roman"/>
                <a:cs typeface="Times New Roman"/>
              </a:rPr>
              <a:t>Abeba.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6617" y="4592777"/>
            <a:ext cx="409384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0701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N°2021/021 </a:t>
            </a:r>
            <a:r>
              <a:rPr sz="1200" b="1" dirty="0">
                <a:latin typeface="Times New Roman"/>
                <a:cs typeface="Times New Roman"/>
              </a:rPr>
              <a:t>du 16 </a:t>
            </a:r>
            <a:r>
              <a:rPr sz="1200" b="1" spc="-10" dirty="0">
                <a:latin typeface="Times New Roman"/>
                <a:cs typeface="Times New Roman"/>
              </a:rPr>
              <a:t>décembre </a:t>
            </a:r>
            <a:r>
              <a:rPr sz="1200" b="1" dirty="0">
                <a:latin typeface="Times New Roman"/>
                <a:cs typeface="Times New Roman"/>
              </a:rPr>
              <a:t>2021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autorisant </a:t>
            </a:r>
            <a:r>
              <a:rPr sz="1200" dirty="0">
                <a:latin typeface="Times New Roman"/>
                <a:cs typeface="Times New Roman"/>
              </a:rPr>
              <a:t>le  </a:t>
            </a:r>
            <a:r>
              <a:rPr sz="1200" spc="-5" dirty="0">
                <a:latin typeface="Times New Roman"/>
                <a:cs typeface="Times New Roman"/>
              </a:rPr>
              <a:t>Président </a:t>
            </a:r>
            <a:r>
              <a:rPr sz="1200" dirty="0">
                <a:latin typeface="Times New Roman"/>
                <a:cs typeface="Times New Roman"/>
              </a:rPr>
              <a:t>de la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procéder </a:t>
            </a:r>
            <a:r>
              <a:rPr sz="1200" dirty="0">
                <a:latin typeface="Times New Roman"/>
                <a:cs typeface="Times New Roman"/>
              </a:rPr>
              <a:t>à </a:t>
            </a:r>
            <a:r>
              <a:rPr sz="1200" spc="-5" dirty="0">
                <a:latin typeface="Times New Roman"/>
                <a:cs typeface="Times New Roman"/>
              </a:rPr>
              <a:t>l’Adhésion </a:t>
            </a:r>
            <a:r>
              <a:rPr sz="1200" dirty="0">
                <a:latin typeface="Times New Roman"/>
                <a:cs typeface="Times New Roman"/>
              </a:rPr>
              <a:t>du  </a:t>
            </a:r>
            <a:r>
              <a:rPr sz="1200" spc="-5" dirty="0">
                <a:latin typeface="Times New Roman"/>
                <a:cs typeface="Times New Roman"/>
              </a:rPr>
              <a:t>Cameroun </a:t>
            </a:r>
            <a:r>
              <a:rPr sz="1200" dirty="0">
                <a:latin typeface="Times New Roman"/>
                <a:cs typeface="Times New Roman"/>
              </a:rPr>
              <a:t>à la </a:t>
            </a:r>
            <a:r>
              <a:rPr sz="1200" spc="-5" dirty="0">
                <a:latin typeface="Times New Roman"/>
                <a:cs typeface="Times New Roman"/>
              </a:rPr>
              <a:t>convention sur </a:t>
            </a:r>
            <a:r>
              <a:rPr sz="1200" dirty="0">
                <a:latin typeface="Times New Roman"/>
                <a:cs typeface="Times New Roman"/>
              </a:rPr>
              <a:t>la </a:t>
            </a:r>
            <a:r>
              <a:rPr sz="1200" spc="-5" dirty="0">
                <a:latin typeface="Times New Roman"/>
                <a:cs typeface="Times New Roman"/>
              </a:rPr>
              <a:t>protection et </a:t>
            </a:r>
            <a:r>
              <a:rPr sz="1200" dirty="0">
                <a:latin typeface="Times New Roman"/>
                <a:cs typeface="Times New Roman"/>
              </a:rPr>
              <a:t>l’utilisation  </a:t>
            </a:r>
            <a:r>
              <a:rPr sz="1200" spc="-5" dirty="0">
                <a:latin typeface="Times New Roman"/>
                <a:cs typeface="Times New Roman"/>
              </a:rPr>
              <a:t>des cours d’eau transfrontaliers et des lacs Internationaux,  adoptée </a:t>
            </a:r>
            <a:r>
              <a:rPr sz="1200" dirty="0">
                <a:latin typeface="Times New Roman"/>
                <a:cs typeface="Times New Roman"/>
              </a:rPr>
              <a:t>le 17 </a:t>
            </a:r>
            <a:r>
              <a:rPr sz="1200" spc="-5" dirty="0">
                <a:latin typeface="Times New Roman"/>
                <a:cs typeface="Times New Roman"/>
              </a:rPr>
              <a:t>mars </a:t>
            </a:r>
            <a:r>
              <a:rPr sz="1200" dirty="0">
                <a:latin typeface="Times New Roman"/>
                <a:cs typeface="Times New Roman"/>
              </a:rPr>
              <a:t>1992 à </a:t>
            </a:r>
            <a:r>
              <a:rPr sz="1200" spc="-5" dirty="0">
                <a:latin typeface="Times New Roman"/>
                <a:cs typeface="Times New Roman"/>
              </a:rPr>
              <a:t>Helsinki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(Finlande).</a:t>
            </a:r>
            <a:endParaRPr sz="12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N°2021/022 </a:t>
            </a:r>
            <a:r>
              <a:rPr sz="1200" b="1" spc="-5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10" dirty="0">
                <a:latin typeface="Times New Roman"/>
                <a:cs typeface="Times New Roman"/>
              </a:rPr>
              <a:t>décembre </a:t>
            </a:r>
            <a:r>
              <a:rPr sz="1200" b="1" dirty="0">
                <a:latin typeface="Times New Roman"/>
                <a:cs typeface="Times New Roman"/>
              </a:rPr>
              <a:t>2021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modifiant certaines  </a:t>
            </a:r>
            <a:r>
              <a:rPr sz="1200" dirty="0">
                <a:latin typeface="Times New Roman"/>
                <a:cs typeface="Times New Roman"/>
              </a:rPr>
              <a:t>dispositions de la loi N° 90/053 du 19 </a:t>
            </a:r>
            <a:r>
              <a:rPr sz="1200" spc="-5" dirty="0">
                <a:latin typeface="Times New Roman"/>
                <a:cs typeface="Times New Roman"/>
              </a:rPr>
              <a:t>décembre </a:t>
            </a:r>
            <a:r>
              <a:rPr sz="1200" dirty="0">
                <a:latin typeface="Times New Roman"/>
                <a:cs typeface="Times New Roman"/>
              </a:rPr>
              <a:t>1990 </a:t>
            </a:r>
            <a:r>
              <a:rPr sz="1200" spc="-5" dirty="0">
                <a:latin typeface="Times New Roman"/>
                <a:cs typeface="Times New Roman"/>
              </a:rPr>
              <a:t>relative  </a:t>
            </a:r>
            <a:r>
              <a:rPr sz="1200" dirty="0">
                <a:latin typeface="Times New Roman"/>
                <a:cs typeface="Times New Roman"/>
              </a:rPr>
              <a:t>à la </a:t>
            </a:r>
            <a:r>
              <a:rPr sz="1200" spc="-5" dirty="0">
                <a:latin typeface="Times New Roman"/>
                <a:cs typeface="Times New Roman"/>
              </a:rPr>
              <a:t>liberté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d’Association.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5872" y="569214"/>
            <a:ext cx="387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N° </a:t>
            </a:r>
            <a:r>
              <a:rPr sz="1200" b="1" dirty="0">
                <a:latin typeface="Times New Roman"/>
                <a:cs typeface="Times New Roman"/>
              </a:rPr>
              <a:t>2021/023/ </a:t>
            </a:r>
            <a:r>
              <a:rPr sz="1200" b="1" spc="-5" dirty="0">
                <a:latin typeface="Times New Roman"/>
                <a:cs typeface="Times New Roman"/>
              </a:rPr>
              <a:t>du </a:t>
            </a:r>
            <a:r>
              <a:rPr sz="1200" b="1" dirty="0">
                <a:latin typeface="Times New Roman"/>
                <a:cs typeface="Times New Roman"/>
              </a:rPr>
              <a:t>16 /2021, </a:t>
            </a:r>
            <a:r>
              <a:rPr sz="1200" spc="-5" dirty="0">
                <a:latin typeface="Times New Roman"/>
                <a:cs typeface="Times New Roman"/>
              </a:rPr>
              <a:t>Régissant les Organisation  Interprofessionnelles au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Cameroun.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5872" y="1117853"/>
            <a:ext cx="406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N°2021/024 du </a:t>
            </a:r>
            <a:r>
              <a:rPr sz="1200" b="1" dirty="0">
                <a:latin typeface="Times New Roman"/>
                <a:cs typeface="Times New Roman"/>
              </a:rPr>
              <a:t>1 </a:t>
            </a:r>
            <a:r>
              <a:rPr sz="1200" b="1" spc="-10" dirty="0">
                <a:latin typeface="Times New Roman"/>
                <a:cs typeface="Times New Roman"/>
              </a:rPr>
              <a:t>6décembre </a:t>
            </a:r>
            <a:r>
              <a:rPr sz="1200" b="1" dirty="0">
                <a:latin typeface="Times New Roman"/>
                <a:cs typeface="Times New Roman"/>
              </a:rPr>
              <a:t>2021, </a:t>
            </a:r>
            <a:r>
              <a:rPr sz="1200" spc="-5" dirty="0">
                <a:latin typeface="Times New Roman"/>
                <a:cs typeface="Times New Roman"/>
              </a:rPr>
              <a:t>Portant Organisation  et </a:t>
            </a:r>
            <a:r>
              <a:rPr sz="1200" dirty="0">
                <a:latin typeface="Times New Roman"/>
                <a:cs typeface="Times New Roman"/>
              </a:rPr>
              <a:t>Promotion de la </a:t>
            </a:r>
            <a:r>
              <a:rPr sz="1200" spc="-5" dirty="0">
                <a:latin typeface="Times New Roman"/>
                <a:cs typeface="Times New Roman"/>
              </a:rPr>
              <a:t>Filière </a:t>
            </a:r>
            <a:r>
              <a:rPr sz="1200" dirty="0">
                <a:latin typeface="Times New Roman"/>
                <a:cs typeface="Times New Roman"/>
              </a:rPr>
              <a:t>du livre </a:t>
            </a:r>
            <a:r>
              <a:rPr sz="1200" spc="-5" dirty="0">
                <a:latin typeface="Times New Roman"/>
                <a:cs typeface="Times New Roman"/>
              </a:rPr>
              <a:t>au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Cameroun.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65872" y="1666747"/>
            <a:ext cx="3987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b="1" dirty="0">
                <a:latin typeface="Times New Roman"/>
                <a:cs typeface="Times New Roman"/>
              </a:rPr>
              <a:t>Loi </a:t>
            </a:r>
            <a:r>
              <a:rPr sz="1200" b="1" spc="-5" dirty="0">
                <a:latin typeface="Times New Roman"/>
                <a:cs typeface="Times New Roman"/>
              </a:rPr>
              <a:t>N° </a:t>
            </a:r>
            <a:r>
              <a:rPr sz="1200" b="1" dirty="0">
                <a:latin typeface="Times New Roman"/>
                <a:cs typeface="Times New Roman"/>
              </a:rPr>
              <a:t>2021/026 du 16 </a:t>
            </a:r>
            <a:r>
              <a:rPr sz="1200" b="1" spc="-10" dirty="0">
                <a:latin typeface="Times New Roman"/>
                <a:cs typeface="Times New Roman"/>
              </a:rPr>
              <a:t>décembre </a:t>
            </a:r>
            <a:r>
              <a:rPr sz="1200" b="1" dirty="0">
                <a:latin typeface="Times New Roman"/>
                <a:cs typeface="Times New Roman"/>
              </a:rPr>
              <a:t>2021, </a:t>
            </a:r>
            <a:r>
              <a:rPr sz="1200" spc="-5" dirty="0">
                <a:latin typeface="Times New Roman"/>
                <a:cs typeface="Times New Roman"/>
              </a:rPr>
              <a:t>Portant </a:t>
            </a:r>
            <a:r>
              <a:rPr sz="1200" dirty="0">
                <a:latin typeface="Times New Roman"/>
                <a:cs typeface="Times New Roman"/>
              </a:rPr>
              <a:t>loi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Finances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République </a:t>
            </a:r>
            <a:r>
              <a:rPr sz="1200" dirty="0">
                <a:latin typeface="Times New Roman"/>
                <a:cs typeface="Times New Roman"/>
              </a:rPr>
              <a:t>du </a:t>
            </a:r>
            <a:r>
              <a:rPr sz="1200" spc="-5" dirty="0">
                <a:latin typeface="Times New Roman"/>
                <a:cs typeface="Times New Roman"/>
              </a:rPr>
              <a:t>Cameroun </a:t>
            </a:r>
            <a:r>
              <a:rPr sz="1200" dirty="0">
                <a:latin typeface="Times New Roman"/>
                <a:cs typeface="Times New Roman"/>
              </a:rPr>
              <a:t>pour </a:t>
            </a:r>
            <a:r>
              <a:rPr sz="1200" spc="-5" dirty="0">
                <a:latin typeface="Times New Roman"/>
                <a:cs typeface="Times New Roman"/>
              </a:rPr>
              <a:t>l’exercice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50480" y="3332988"/>
            <a:ext cx="3910583" cy="219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20406" y="5599582"/>
            <a:ext cx="3364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9BBA58"/>
                </a:solidFill>
                <a:latin typeface="Arial"/>
                <a:cs typeface="Arial"/>
              </a:rPr>
              <a:t>L’Honorable </a:t>
            </a:r>
            <a:r>
              <a:rPr sz="1200" spc="-65" dirty="0">
                <a:solidFill>
                  <a:srgbClr val="9BBA58"/>
                </a:solidFill>
                <a:latin typeface="Arial"/>
                <a:cs typeface="Arial"/>
              </a:rPr>
              <a:t>face </a:t>
            </a:r>
            <a:r>
              <a:rPr sz="1200" spc="-95" dirty="0">
                <a:solidFill>
                  <a:srgbClr val="9BBA58"/>
                </a:solidFill>
                <a:latin typeface="Arial"/>
                <a:cs typeface="Arial"/>
              </a:rPr>
              <a:t>à </a:t>
            </a:r>
            <a:r>
              <a:rPr sz="1200" spc="-45" dirty="0">
                <a:solidFill>
                  <a:srgbClr val="9BBA58"/>
                </a:solidFill>
                <a:latin typeface="Arial"/>
                <a:cs typeface="Arial"/>
              </a:rPr>
              <a:t>la </a:t>
            </a:r>
            <a:r>
              <a:rPr sz="1200" spc="-75" dirty="0">
                <a:solidFill>
                  <a:srgbClr val="9BBA58"/>
                </a:solidFill>
                <a:latin typeface="Arial"/>
                <a:cs typeface="Arial"/>
              </a:rPr>
              <a:t>presse </a:t>
            </a:r>
            <a:r>
              <a:rPr sz="1200" spc="-35" dirty="0">
                <a:solidFill>
                  <a:srgbClr val="9BBA58"/>
                </a:solidFill>
                <a:latin typeface="Arial"/>
                <a:cs typeface="Arial"/>
              </a:rPr>
              <a:t>nationale </a:t>
            </a:r>
            <a:r>
              <a:rPr sz="1200" spc="-65" dirty="0">
                <a:solidFill>
                  <a:srgbClr val="9BBA58"/>
                </a:solidFill>
                <a:latin typeface="Arial"/>
                <a:cs typeface="Arial"/>
              </a:rPr>
              <a:t>après </a:t>
            </a:r>
            <a:r>
              <a:rPr sz="1200" spc="-45" dirty="0">
                <a:solidFill>
                  <a:srgbClr val="9BBA58"/>
                </a:solidFill>
                <a:latin typeface="Arial"/>
                <a:cs typeface="Arial"/>
              </a:rPr>
              <a:t>la</a:t>
            </a:r>
            <a:r>
              <a:rPr sz="1200" spc="-125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9BBA58"/>
                </a:solidFill>
                <a:latin typeface="Arial"/>
                <a:cs typeface="Arial"/>
              </a:rPr>
              <a:t>session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35" dirty="0">
                <a:solidFill>
                  <a:srgbClr val="9BBA58"/>
                </a:solidFill>
                <a:latin typeface="Arial"/>
                <a:cs typeface="Arial"/>
              </a:rPr>
              <a:t>parlementaire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8596" y="230124"/>
            <a:ext cx="6680469" cy="88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8598" y="375920"/>
            <a:ext cx="569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</a:t>
            </a:r>
            <a:r>
              <a:rPr spc="-5" dirty="0"/>
              <a:t>CONTRÔLE DE </a:t>
            </a:r>
            <a:r>
              <a:rPr spc="-25" dirty="0"/>
              <a:t>L’ACTION </a:t>
            </a:r>
            <a:r>
              <a:rPr spc="-5" dirty="0"/>
              <a:t>DU</a:t>
            </a:r>
            <a:r>
              <a:rPr spc="10" dirty="0"/>
              <a:t> </a:t>
            </a:r>
            <a:r>
              <a:rPr spc="-5" dirty="0"/>
              <a:t>GOUVERNEMENT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2809" y="1324870"/>
            <a:ext cx="6401435" cy="349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5100"/>
              </a:lnSpc>
              <a:spcBef>
                <a:spcPts val="100"/>
              </a:spcBef>
            </a:pPr>
            <a:r>
              <a:rPr sz="1300" spc="-5" dirty="0">
                <a:latin typeface="Times New Roman"/>
                <a:cs typeface="Times New Roman"/>
              </a:rPr>
              <a:t>Relativement au contrôle de </a:t>
            </a:r>
            <a:r>
              <a:rPr sz="1300" spc="-10" dirty="0">
                <a:latin typeface="Times New Roman"/>
                <a:cs typeface="Times New Roman"/>
              </a:rPr>
              <a:t>l’action </a:t>
            </a:r>
            <a:r>
              <a:rPr sz="1300" spc="-5" dirty="0">
                <a:latin typeface="Times New Roman"/>
                <a:cs typeface="Times New Roman"/>
              </a:rPr>
              <a:t>du Gouvernement auquel </a:t>
            </a:r>
            <a:r>
              <a:rPr sz="1300" dirty="0">
                <a:latin typeface="Times New Roman"/>
                <a:cs typeface="Times New Roman"/>
              </a:rPr>
              <a:t>nous </a:t>
            </a:r>
            <a:r>
              <a:rPr sz="1300" spc="-5" dirty="0">
                <a:latin typeface="Times New Roman"/>
                <a:cs typeface="Times New Roman"/>
              </a:rPr>
              <a:t>avons participé,  notre </a:t>
            </a:r>
            <a:r>
              <a:rPr sz="1300" dirty="0">
                <a:latin typeface="Times New Roman"/>
                <a:cs typeface="Times New Roman"/>
              </a:rPr>
              <a:t>apport </a:t>
            </a:r>
            <a:r>
              <a:rPr sz="1300" spc="-5" dirty="0">
                <a:latin typeface="Times New Roman"/>
                <a:cs typeface="Times New Roman"/>
              </a:rPr>
              <a:t>s’est </a:t>
            </a:r>
            <a:r>
              <a:rPr sz="1300" dirty="0">
                <a:latin typeface="Times New Roman"/>
                <a:cs typeface="Times New Roman"/>
              </a:rPr>
              <a:t>fait </a:t>
            </a:r>
            <a:r>
              <a:rPr sz="1300" spc="-5" dirty="0">
                <a:latin typeface="Times New Roman"/>
                <a:cs typeface="Times New Roman"/>
              </a:rPr>
              <a:t>au moyen de dispositions constitutionnelles prévues à cet effet.  </a:t>
            </a:r>
            <a:r>
              <a:rPr sz="1300" spc="-10" dirty="0">
                <a:latin typeface="Times New Roman"/>
                <a:cs typeface="Times New Roman"/>
              </a:rPr>
              <a:t>Notamment </a:t>
            </a:r>
            <a:r>
              <a:rPr sz="1300" spc="-5" dirty="0">
                <a:latin typeface="Times New Roman"/>
                <a:cs typeface="Times New Roman"/>
              </a:rPr>
              <a:t>au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moyen:</a:t>
            </a:r>
            <a:endParaRPr sz="13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14999"/>
              </a:lnSpc>
              <a:spcBef>
                <a:spcPts val="1005"/>
              </a:spcBef>
              <a:buFont typeface="Symbol"/>
              <a:buChar char=""/>
              <a:tabLst>
                <a:tab pos="355600" algn="l"/>
              </a:tabLst>
            </a:pPr>
            <a:r>
              <a:rPr sz="1300" spc="-5" dirty="0">
                <a:latin typeface="Times New Roman"/>
                <a:cs typeface="Times New Roman"/>
              </a:rPr>
              <a:t>Des questions </a:t>
            </a:r>
            <a:r>
              <a:rPr sz="1300" dirty="0">
                <a:latin typeface="Times New Roman"/>
                <a:cs typeface="Times New Roman"/>
              </a:rPr>
              <a:t>orales </a:t>
            </a:r>
            <a:r>
              <a:rPr sz="1300" spc="-5" dirty="0">
                <a:latin typeface="Times New Roman"/>
                <a:cs typeface="Times New Roman"/>
              </a:rPr>
              <a:t>adressées à </a:t>
            </a:r>
            <a:r>
              <a:rPr sz="1300" spc="-10" dirty="0">
                <a:latin typeface="Times New Roman"/>
                <a:cs typeface="Times New Roman"/>
              </a:rPr>
              <a:t>Monsieur </a:t>
            </a:r>
            <a:r>
              <a:rPr sz="1300" spc="-5" dirty="0">
                <a:latin typeface="Times New Roman"/>
                <a:cs typeface="Times New Roman"/>
              </a:rPr>
              <a:t>le </a:t>
            </a:r>
            <a:r>
              <a:rPr sz="1300" spc="-10" dirty="0">
                <a:latin typeface="Times New Roman"/>
                <a:cs typeface="Times New Roman"/>
              </a:rPr>
              <a:t>Ministre </a:t>
            </a:r>
            <a:r>
              <a:rPr sz="1300" spc="-5" dirty="0">
                <a:latin typeface="Times New Roman"/>
                <a:cs typeface="Times New Roman"/>
              </a:rPr>
              <a:t>de l’Administration </a:t>
            </a:r>
            <a:r>
              <a:rPr sz="1300" spc="-10" dirty="0">
                <a:latin typeface="Times New Roman"/>
                <a:cs typeface="Times New Roman"/>
              </a:rPr>
              <a:t>Territoriale  </a:t>
            </a:r>
            <a:r>
              <a:rPr sz="1300" spc="-5" dirty="0">
                <a:latin typeface="Times New Roman"/>
                <a:cs typeface="Times New Roman"/>
              </a:rPr>
              <a:t>relativement au </a:t>
            </a:r>
            <a:r>
              <a:rPr sz="1300" dirty="0">
                <a:latin typeface="Times New Roman"/>
                <a:cs typeface="Times New Roman"/>
              </a:rPr>
              <a:t>projet </a:t>
            </a:r>
            <a:r>
              <a:rPr sz="1300" spc="-5" dirty="0">
                <a:latin typeface="Times New Roman"/>
                <a:cs typeface="Times New Roman"/>
              </a:rPr>
              <a:t>de loi </a:t>
            </a:r>
            <a:r>
              <a:rPr sz="1300" spc="-45" dirty="0">
                <a:latin typeface="Times New Roman"/>
                <a:cs typeface="Times New Roman"/>
              </a:rPr>
              <a:t>N</a:t>
            </a:r>
            <a:r>
              <a:rPr sz="1300" spc="-45" dirty="0">
                <a:latin typeface="Arial"/>
                <a:cs typeface="Arial"/>
              </a:rPr>
              <a:t>° </a:t>
            </a:r>
            <a:r>
              <a:rPr sz="1300" spc="-5" dirty="0">
                <a:latin typeface="Times New Roman"/>
                <a:cs typeface="Times New Roman"/>
              </a:rPr>
              <a:t>2007/PJL/AN régissant les Organisations  Interprofessionnelles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;</a:t>
            </a:r>
            <a:endParaRPr sz="13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14700"/>
              </a:lnSpc>
              <a:spcBef>
                <a:spcPts val="1005"/>
              </a:spcBef>
              <a:buFont typeface="Symbol"/>
              <a:buChar char=""/>
              <a:tabLst>
                <a:tab pos="355600" algn="l"/>
              </a:tabLst>
            </a:pPr>
            <a:r>
              <a:rPr sz="1300" spc="-5" dirty="0">
                <a:latin typeface="Times New Roman"/>
                <a:cs typeface="Times New Roman"/>
              </a:rPr>
              <a:t>Des questions </a:t>
            </a:r>
            <a:r>
              <a:rPr sz="1300" dirty="0">
                <a:latin typeface="Times New Roman"/>
                <a:cs typeface="Times New Roman"/>
              </a:rPr>
              <a:t>orales </a:t>
            </a:r>
            <a:r>
              <a:rPr sz="1300" spc="-5" dirty="0">
                <a:latin typeface="Times New Roman"/>
                <a:cs typeface="Times New Roman"/>
              </a:rPr>
              <a:t>adressées à Madame le </a:t>
            </a:r>
            <a:r>
              <a:rPr sz="1300" spc="-10" dirty="0">
                <a:latin typeface="Times New Roman"/>
                <a:cs typeface="Times New Roman"/>
              </a:rPr>
              <a:t>Ministre </a:t>
            </a:r>
            <a:r>
              <a:rPr sz="1300" spc="-5" dirty="0">
                <a:latin typeface="Times New Roman"/>
                <a:cs typeface="Times New Roman"/>
              </a:rPr>
              <a:t>des Enseignements Secondaires </a:t>
            </a:r>
            <a:r>
              <a:rPr sz="1300" dirty="0">
                <a:latin typeface="Times New Roman"/>
                <a:cs typeface="Times New Roman"/>
              </a:rPr>
              <a:t>sur  </a:t>
            </a:r>
            <a:r>
              <a:rPr sz="1300" spc="-5" dirty="0">
                <a:latin typeface="Times New Roman"/>
                <a:cs typeface="Times New Roman"/>
              </a:rPr>
              <a:t>le </a:t>
            </a:r>
            <a:r>
              <a:rPr sz="1300" spc="-10" dirty="0">
                <a:latin typeface="Times New Roman"/>
                <a:cs typeface="Times New Roman"/>
              </a:rPr>
              <a:t>statut </a:t>
            </a:r>
            <a:r>
              <a:rPr sz="1300" spc="-5" dirty="0">
                <a:latin typeface="Times New Roman"/>
                <a:cs typeface="Times New Roman"/>
              </a:rPr>
              <a:t>des enseignants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;</a:t>
            </a:r>
            <a:endParaRPr sz="13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15399"/>
              </a:lnSpc>
              <a:spcBef>
                <a:spcPts val="994"/>
              </a:spcBef>
              <a:buFont typeface="Symbol"/>
              <a:buChar char=""/>
              <a:tabLst>
                <a:tab pos="355600" algn="l"/>
              </a:tabLst>
            </a:pPr>
            <a:r>
              <a:rPr sz="1300" spc="-5" dirty="0">
                <a:latin typeface="Times New Roman"/>
                <a:cs typeface="Times New Roman"/>
              </a:rPr>
              <a:t>Des questions orales adressées à </a:t>
            </a:r>
            <a:r>
              <a:rPr sz="1300" spc="-10" dirty="0">
                <a:latin typeface="Times New Roman"/>
                <a:cs typeface="Times New Roman"/>
              </a:rPr>
              <a:t>l’intention </a:t>
            </a:r>
            <a:r>
              <a:rPr sz="1300" spc="-5" dirty="0">
                <a:latin typeface="Times New Roman"/>
                <a:cs typeface="Times New Roman"/>
              </a:rPr>
              <a:t>de </a:t>
            </a:r>
            <a:r>
              <a:rPr sz="1300" spc="-10" dirty="0">
                <a:latin typeface="Times New Roman"/>
                <a:cs typeface="Times New Roman"/>
              </a:rPr>
              <a:t>Monsieur </a:t>
            </a:r>
            <a:r>
              <a:rPr sz="1300" spc="-5" dirty="0">
                <a:latin typeface="Times New Roman"/>
                <a:cs typeface="Times New Roman"/>
              </a:rPr>
              <a:t>le </a:t>
            </a:r>
            <a:r>
              <a:rPr sz="1300" spc="-10" dirty="0">
                <a:latin typeface="Times New Roman"/>
                <a:cs typeface="Times New Roman"/>
              </a:rPr>
              <a:t>Ministre </a:t>
            </a:r>
            <a:r>
              <a:rPr sz="1300" spc="-5" dirty="0">
                <a:latin typeface="Times New Roman"/>
                <a:cs typeface="Times New Roman"/>
              </a:rPr>
              <a:t>de la Justice sur </a:t>
            </a:r>
            <a:r>
              <a:rPr sz="1300" spc="-10" dirty="0">
                <a:latin typeface="Times New Roman"/>
                <a:cs typeface="Times New Roman"/>
              </a:rPr>
              <a:t>les  </a:t>
            </a:r>
            <a:r>
              <a:rPr sz="1300" spc="-5" dirty="0">
                <a:latin typeface="Times New Roman"/>
                <a:cs typeface="Times New Roman"/>
              </a:rPr>
              <a:t>procédures </a:t>
            </a:r>
            <a:r>
              <a:rPr sz="1300" spc="-10" dirty="0">
                <a:latin typeface="Times New Roman"/>
                <a:cs typeface="Times New Roman"/>
              </a:rPr>
              <a:t>judicaires </a:t>
            </a:r>
            <a:r>
              <a:rPr sz="1300" spc="-5" dirty="0">
                <a:latin typeface="Times New Roman"/>
                <a:cs typeface="Times New Roman"/>
              </a:rPr>
              <a:t>en matière foncière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;</a:t>
            </a:r>
            <a:endParaRPr sz="13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14999"/>
              </a:lnSpc>
              <a:spcBef>
                <a:spcPts val="990"/>
              </a:spcBef>
              <a:buFont typeface="Symbol"/>
              <a:buChar char=""/>
              <a:tabLst>
                <a:tab pos="355600" algn="l"/>
              </a:tabLst>
            </a:pPr>
            <a:r>
              <a:rPr sz="1300" spc="-5" dirty="0">
                <a:latin typeface="Times New Roman"/>
                <a:cs typeface="Times New Roman"/>
              </a:rPr>
              <a:t>Des questions orales adressées à </a:t>
            </a:r>
            <a:r>
              <a:rPr sz="1300" spc="-10" dirty="0">
                <a:latin typeface="Times New Roman"/>
                <a:cs typeface="Times New Roman"/>
              </a:rPr>
              <a:t>l’endroit </a:t>
            </a:r>
            <a:r>
              <a:rPr sz="1300" spc="-5" dirty="0">
                <a:latin typeface="Times New Roman"/>
                <a:cs typeface="Times New Roman"/>
              </a:rPr>
              <a:t>du </a:t>
            </a:r>
            <a:r>
              <a:rPr sz="1300" spc="-10" dirty="0">
                <a:latin typeface="Times New Roman"/>
                <a:cs typeface="Times New Roman"/>
              </a:rPr>
              <a:t>Ministre </a:t>
            </a:r>
            <a:r>
              <a:rPr sz="1300" spc="-5" dirty="0">
                <a:latin typeface="Times New Roman"/>
                <a:cs typeface="Times New Roman"/>
              </a:rPr>
              <a:t>des </a:t>
            </a:r>
            <a:r>
              <a:rPr sz="1300" dirty="0">
                <a:latin typeface="Times New Roman"/>
                <a:cs typeface="Times New Roman"/>
              </a:rPr>
              <a:t>Domaines </a:t>
            </a:r>
            <a:r>
              <a:rPr sz="1300" spc="-5" dirty="0">
                <a:latin typeface="Times New Roman"/>
                <a:cs typeface="Times New Roman"/>
              </a:rPr>
              <a:t>et des Affaires  Foncières sur les </a:t>
            </a:r>
            <a:r>
              <a:rPr sz="1300" spc="-10" dirty="0">
                <a:latin typeface="Times New Roman"/>
                <a:cs typeface="Times New Roman"/>
              </a:rPr>
              <a:t>tracasseries </a:t>
            </a:r>
            <a:r>
              <a:rPr sz="1300" spc="-5" dirty="0">
                <a:latin typeface="Times New Roman"/>
                <a:cs typeface="Times New Roman"/>
              </a:rPr>
              <a:t>foncières et cadastrales auxquelles </a:t>
            </a:r>
            <a:r>
              <a:rPr sz="1300" dirty="0">
                <a:latin typeface="Times New Roman"/>
                <a:cs typeface="Times New Roman"/>
              </a:rPr>
              <a:t>font face </a:t>
            </a:r>
            <a:r>
              <a:rPr sz="1300" spc="-5" dirty="0">
                <a:latin typeface="Times New Roman"/>
                <a:cs typeface="Times New Roman"/>
              </a:rPr>
              <a:t>certains usagers  de certains </a:t>
            </a:r>
            <a:r>
              <a:rPr sz="1300" spc="-10" dirty="0">
                <a:latin typeface="Times New Roman"/>
                <a:cs typeface="Times New Roman"/>
              </a:rPr>
              <a:t>services </a:t>
            </a:r>
            <a:r>
              <a:rPr sz="1300" spc="-5" dirty="0">
                <a:latin typeface="Times New Roman"/>
                <a:cs typeface="Times New Roman"/>
              </a:rPr>
              <a:t>de son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ministère.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59" y="1025652"/>
            <a:ext cx="4070604" cy="2604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288" y="3805428"/>
            <a:ext cx="4075176" cy="2500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40629" y="5279897"/>
            <a:ext cx="5290185" cy="678180"/>
          </a:xfrm>
          <a:prstGeom prst="rect">
            <a:avLst/>
          </a:prstGeom>
          <a:solidFill>
            <a:srgbClr val="90BA22"/>
          </a:solidFill>
          <a:ln w="10794">
            <a:solidFill>
              <a:srgbClr val="688816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Image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1: Le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Ministre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l’Administration </a:t>
            </a:r>
            <a:r>
              <a:rPr sz="1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Territoriale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notant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avec intérêt</a:t>
            </a:r>
            <a:r>
              <a:rPr sz="12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les</a:t>
            </a:r>
            <a:endParaRPr sz="12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questions orales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l’Honorable.</a:t>
            </a:r>
            <a:endParaRPr sz="12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Image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2: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L’Honorable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plein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Contrôle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l’action</a:t>
            </a:r>
            <a:r>
              <a:rPr sz="12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Gouvernementale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3540" y="6386880"/>
            <a:ext cx="3194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7E7E7E"/>
                </a:solidFill>
                <a:latin typeface="Trebuchet MS"/>
                <a:cs typeface="Trebuchet MS"/>
              </a:rPr>
              <a:t>Cabinet</a:t>
            </a:r>
            <a:r>
              <a:rPr sz="1100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7E7E7E"/>
                </a:solidFill>
                <a:latin typeface="Trebuchet MS"/>
                <a:cs typeface="Trebuchet MS"/>
              </a:rPr>
              <a:t>Parlementaire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Honorable</a:t>
            </a:r>
            <a:r>
              <a:rPr sz="1100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Trebuchet MS"/>
                <a:cs typeface="Trebuchet MS"/>
              </a:rPr>
              <a:t>DJEUMENI</a:t>
            </a:r>
            <a:r>
              <a:rPr sz="1100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7E7E7E"/>
                </a:solidFill>
                <a:latin typeface="Trebuchet MS"/>
                <a:cs typeface="Trebuchet MS"/>
              </a:rPr>
              <a:t>BENILDE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77878" y="6426504"/>
            <a:ext cx="1098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B9D2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3807</Words>
  <Application>Microsoft Office PowerPoint</Application>
  <PresentationFormat>Grand écran</PresentationFormat>
  <Paragraphs>312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Carlito</vt:lpstr>
      <vt:lpstr>Georgia</vt:lpstr>
      <vt:lpstr>Symbol</vt:lpstr>
      <vt:lpstr>Times New Roman</vt:lpstr>
      <vt:lpstr>Trebuchet MS</vt:lpstr>
      <vt:lpstr>Verdana</vt:lpstr>
      <vt:lpstr>Wingdings</vt:lpstr>
      <vt:lpstr>Office Theme</vt:lpstr>
      <vt:lpstr>Présentation PowerPoint</vt:lpstr>
      <vt:lpstr>SYNTHÈSE</vt:lpstr>
      <vt:lpstr>SOMMAIRE</vt:lpstr>
      <vt:lpstr>INTRODUCTION</vt:lpstr>
      <vt:lpstr>Présentation PowerPoint</vt:lpstr>
      <vt:lpstr>Présentation PowerPoint</vt:lpstr>
      <vt:lpstr>Présentation PowerPoint</vt:lpstr>
      <vt:lpstr>Présentation PowerPoint</vt:lpstr>
      <vt:lpstr>LE CONTRÔLE DE L’ACTION DU GOUVERNEMENT</vt:lpstr>
      <vt:lpstr>LE PARLEMENTAIRE SUR LE FRONT  DU DÉVELOPPEMENT</vt:lpstr>
      <vt:lpstr>AMÉLIORER LE CADRE ÉDUCATIF : UN CHEVAL DE BATAILLE</vt:lpstr>
      <vt:lpstr>Présentation PowerPoint</vt:lpstr>
      <vt:lpstr>Présentation PowerPoint</vt:lpstr>
      <vt:lpstr>Présentation PowerPoint</vt:lpstr>
      <vt:lpstr>Présentation PowerPoint</vt:lpstr>
      <vt:lpstr>LA POURSUITE DE LA BATAILLE SANITAIRE</vt:lpstr>
      <vt:lpstr>L’HUMANITAIRE : UNE PRIORITE DU PARLEMENTAIRE</vt:lpstr>
      <vt:lpstr>LA SÉCURITÉ DES PERSONNES ET DES BIENS :  UNE MISSION PARALLELE</vt:lpstr>
      <vt:lpstr>LA CIRCULATION DES BIENS ET DES  PERSONNES : UN OBJECTIF À ATTEINDRE</vt:lpstr>
      <vt:lpstr>HONORABLE DJEUMENI UN JEUNE AU SERVICE DE LA JEUNESSE</vt:lpstr>
      <vt:lpstr>UN INTERNATIONALISTE DU DROIT DES  ASSURANCES SUR LA SCÈNE INTERNATIONALE</vt:lpstr>
      <vt:lpstr>LA CAPITALISATION DE LA COOPÉRATION  PARLEMENTAIRE SUR LA SCÈNE INTERNATIONALE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Sergy Wilson Yondo</cp:lastModifiedBy>
  <cp:revision>1</cp:revision>
  <dcterms:created xsi:type="dcterms:W3CDTF">2022-06-10T10:50:13Z</dcterms:created>
  <dcterms:modified xsi:type="dcterms:W3CDTF">2022-06-10T11:00:50Z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2022-06-10T00:00:00Z</vt:filetime>
  </property>
</Properties>
</file>